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619" r:id="rId2"/>
    <p:sldId id="640" r:id="rId3"/>
    <p:sldId id="560" r:id="rId4"/>
    <p:sldId id="551" r:id="rId5"/>
    <p:sldId id="686" r:id="rId6"/>
    <p:sldId id="552" r:id="rId7"/>
    <p:sldId id="556" r:id="rId8"/>
    <p:sldId id="673" r:id="rId9"/>
    <p:sldId id="674" r:id="rId10"/>
    <p:sldId id="693" r:id="rId11"/>
    <p:sldId id="675" r:id="rId12"/>
    <p:sldId id="676" r:id="rId13"/>
    <p:sldId id="685" r:id="rId14"/>
    <p:sldId id="678" r:id="rId15"/>
    <p:sldId id="582" r:id="rId16"/>
    <p:sldId id="591" r:id="rId17"/>
    <p:sldId id="593" r:id="rId18"/>
    <p:sldId id="648" r:id="rId19"/>
    <p:sldId id="687" r:id="rId20"/>
    <p:sldId id="692" r:id="rId21"/>
    <p:sldId id="650" r:id="rId22"/>
    <p:sldId id="652" r:id="rId23"/>
    <p:sldId id="653" r:id="rId24"/>
    <p:sldId id="599" r:id="rId25"/>
    <p:sldId id="597" r:id="rId26"/>
    <p:sldId id="689" r:id="rId27"/>
    <p:sldId id="690" r:id="rId28"/>
    <p:sldId id="603" r:id="rId29"/>
    <p:sldId id="696" r:id="rId30"/>
    <p:sldId id="698" r:id="rId31"/>
    <p:sldId id="699" r:id="rId32"/>
    <p:sldId id="700" r:id="rId33"/>
    <p:sldId id="701" r:id="rId34"/>
    <p:sldId id="703" r:id="rId35"/>
    <p:sldId id="695" r:id="rId36"/>
    <p:sldId id="575" r:id="rId37"/>
    <p:sldId id="655" r:id="rId38"/>
    <p:sldId id="638" r:id="rId39"/>
    <p:sldId id="679" r:id="rId40"/>
    <p:sldId id="680" r:id="rId41"/>
    <p:sldId id="558" r:id="rId42"/>
    <p:sldId id="580" r:id="rId43"/>
    <p:sldId id="691" r:id="rId44"/>
    <p:sldId id="581" r:id="rId45"/>
    <p:sldId id="684" r:id="rId4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772" autoAdjust="0"/>
    <p:restoredTop sz="90836" autoAdjust="0"/>
  </p:normalViewPr>
  <p:slideViewPr>
    <p:cSldViewPr>
      <p:cViewPr varScale="1">
        <p:scale>
          <a:sx n="111" d="100"/>
          <a:sy n="111" d="100"/>
        </p:scale>
        <p:origin x="-1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16"/>
    </p:cViewPr>
  </p:sorter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9AFEAB-DC3C-4C13-8420-166F264E1E32}" type="datetimeFigureOut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643F13-9DF7-467A-833B-891ACEE37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7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29DDE-C12C-46DE-8CC5-42C1ADD5838F}" type="datetimeFigureOut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8500"/>
            <a:ext cx="4643437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4" tIns="46412" rIns="92824" bIns="4641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824" tIns="46412" rIns="92824" bIns="464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930394-8B10-4CF5-AF48-DBD3B033B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C61D909C-20B6-40CE-97D9-81C3814D6183}" type="slidenum">
              <a:rPr lang="en-US">
                <a:latin typeface="Calibri" panose="020F0502020204030204" pitchFamily="34" charset="0"/>
              </a:rPr>
              <a:pPr/>
              <a:t>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7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700088"/>
            <a:ext cx="4643437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1767"/>
          </a:xfrm>
          <a:noFill/>
        </p:spPr>
        <p:txBody>
          <a:bodyPr wrap="square" lIns="92814" tIns="46406" rIns="92814" bIns="4640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30394-8B10-4CF5-AF48-DBD3B033B5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700088"/>
            <a:ext cx="4643437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4416425"/>
            <a:ext cx="55054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814" tIns="46406" rIns="92814" bIns="4640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5827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1D5E-5082-47D2-97E8-41468679CEC2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235E55-0CA4-4DC2-B229-EB0E5806D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978D-6EAD-4434-918C-8A454DAC80C7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F751-E476-4663-916B-39DDB43F3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FC93-F5BF-453E-BC1F-0BBAF1ABD9C8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E947E6-19E5-4984-954F-08EDFCEA6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DCA5-CE94-4BEE-9BE2-4AFD42319C00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973F-4FA8-45CB-9753-386169CFD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858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C2A1-66D8-4145-B4A0-47D04A6B0A7B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EA06-C1C1-4F49-9146-55B7C735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6858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4825"/>
            <a:ext cx="4038600" cy="2236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4825"/>
            <a:ext cx="4038600" cy="2236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64013"/>
            <a:ext cx="4038600" cy="2236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64013"/>
            <a:ext cx="4038600" cy="2236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B5FA-9FA8-4F44-A731-E110418EC158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DF34-F0F3-4513-8801-1BCB53E86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9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6934200" cy="835152"/>
          </a:xfrm>
        </p:spPr>
        <p:txBody>
          <a:bodyPr wrap="square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9C3C-6F83-453D-AEDE-D279CCE4EF02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DCFD-E246-4B42-B598-8806FD26E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4FFE-1460-445A-9898-1875C16186AA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92B33F-AFE2-4E2A-BF9C-D8DAAF1E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43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81DE-B0DA-4010-B62C-4B86BBC130A2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2146-D10F-4649-9746-400C31389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6A6B-A120-4A36-8B3A-900AE314EAB1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3F35-0D31-42CA-AEA5-B0F55CA7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0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185D-E1AA-45E4-8F17-C731E5E566BF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3E8B-3A28-4F1A-9938-682D687E7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9AB4-D767-4B1D-9FA6-2C62996385D8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AA990F-8C9A-42CA-B597-AE695759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143000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143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 descr="mae_apg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152400"/>
            <a:ext cx="19208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7354888" y="609600"/>
            <a:ext cx="146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11 May 2009</a:t>
            </a:r>
          </a:p>
        </p:txBody>
      </p:sp>
      <p:sp>
        <p:nvSpPr>
          <p:cNvPr id="9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8DA4-6311-4AA2-B326-509647F32BE1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83758C-5198-4EC6-9D7D-409A1C4E5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143000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143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 descr="mae_apg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152400"/>
            <a:ext cx="19208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7354888" y="609600"/>
            <a:ext cx="146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11 May 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CB81-08EE-4508-88A2-4E210263E405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0968CB-B981-4AB9-9110-527E2AC5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1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143000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143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858000" cy="838200"/>
          </a:xfrm>
          <a:prstGeom prst="rect">
            <a:avLst/>
          </a:prstGeom>
        </p:spPr>
        <p:txBody>
          <a:bodyPr vert="horz" wrap="none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6F286CF-A339-481F-B467-0A298D9C85FA}" type="datetime1">
              <a:rPr lang="en-US"/>
              <a:pPr>
                <a:defRPr/>
              </a:pPr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3DBA1019-E823-4ACD-AEB3-020F79909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8" descr="mae_apg_white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" descr="pubigshado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475413"/>
            <a:ext cx="40195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98" y="6472036"/>
            <a:ext cx="908956" cy="3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7" r:id="rId7"/>
    <p:sldLayoutId id="2147483698" r:id="rId8"/>
    <p:sldLayoutId id="2147483699" r:id="rId9"/>
    <p:sldLayoutId id="2147483691" r:id="rId10"/>
    <p:sldLayoutId id="2147483700" r:id="rId11"/>
    <p:sldLayoutId id="2147483692" r:id="rId12"/>
    <p:sldLayoutId id="2147483693" r:id="rId13"/>
    <p:sldLayoutId id="214748369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7C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7C0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7C0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7C0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7C0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7C0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7C0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7C0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7C05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EBAD5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hyperlink" Target="mailto:adogariu@princeto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4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9.png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8.emf"/><Relationship Id="rId5" Type="http://schemas.openxmlformats.org/officeDocument/2006/relationships/image" Target="../media/image49.jpeg"/><Relationship Id="rId6" Type="http://schemas.openxmlformats.org/officeDocument/2006/relationships/image" Target="../media/image4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emf"/><Relationship Id="rId13" Type="http://schemas.openxmlformats.org/officeDocument/2006/relationships/image" Target="../media/image35.emf"/><Relationship Id="rId1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michelson+interferometer&amp;source=images&amp;cd=&amp;cad=rja&amp;docid=nSTBr9NDPSez7M&amp;tbnid=zojsrioBeFtxfM:&amp;ved=0CAUQjRw&amp;url=http://kids.britannica.com/elementary/art-17906&amp;ei=jOUuUduhBrKE0QHC64DQBw&amp;bvm=bv.43148975,d.dmQ&amp;psig=AFQjCNEpDSytK5_r2Ip1YMZ_7ts5joNb7A&amp;ust=1362114217743825" TargetMode="External"/><Relationship Id="rId3" Type="http://schemas.openxmlformats.org/officeDocument/2006/relationships/image" Target="../media/image55.png"/><Relationship Id="rId4" Type="http://schemas.openxmlformats.org/officeDocument/2006/relationships/image" Target="../media/image56.emf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emf"/><Relationship Id="rId3" Type="http://schemas.openxmlformats.org/officeDocument/2006/relationships/image" Target="../media/image8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5" Type="http://schemas.openxmlformats.org/officeDocument/2006/relationships/image" Target="../media/image84.jpeg"/><Relationship Id="rId6" Type="http://schemas.openxmlformats.org/officeDocument/2006/relationships/image" Target="../media/image85.jpeg"/><Relationship Id="rId7" Type="http://schemas.openxmlformats.org/officeDocument/2006/relationships/image" Target="../media/image86.jpeg"/><Relationship Id="rId8" Type="http://schemas.openxmlformats.org/officeDocument/2006/relationships/image" Target="../media/image87.jpeg"/><Relationship Id="rId9" Type="http://schemas.openxmlformats.org/officeDocument/2006/relationships/image" Target="../media/image8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4" Type="http://schemas.openxmlformats.org/officeDocument/2006/relationships/image" Target="../media/image100.jpeg"/><Relationship Id="rId5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C:\Users\Arthur\Desktop\Conferences\CLEO2013\TALKS\ns783p562good.avi" TargetMode="External"/><Relationship Id="rId4" Type="http://schemas.openxmlformats.org/officeDocument/2006/relationships/video" Target="file:///C:\Users\Arthur\Desktop\Conferences\CLEO2013\TALKS\ns783p562good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0" Type="http://schemas.openxmlformats.org/officeDocument/2006/relationships/image" Target="../media/image17.jpeg"/><Relationship Id="rId11" Type="http://schemas.openxmlformats.org/officeDocument/2006/relationships/image" Target="../media/image18.emf"/><Relationship Id="rId1" Type="http://schemas.microsoft.com/office/2007/relationships/media" Target="file:///C:\Users\Arthur\Desktop\Conferences\CLEO2013\TALKS\ns783p455good.avi" TargetMode="External"/><Relationship Id="rId2" Type="http://schemas.openxmlformats.org/officeDocument/2006/relationships/video" Target="file:///C:\Users\Arthur\Desktop\Conferences\CLEO2013\TALKS\ns783p455good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ae_apg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546258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/>
          </p:cNvSpPr>
          <p:nvPr>
            <p:ph type="ctrTitle" idx="4294967295"/>
          </p:nvPr>
        </p:nvSpPr>
        <p:spPr bwMode="auto">
          <a:xfrm>
            <a:off x="304800" y="457200"/>
            <a:ext cx="7772400" cy="1470025"/>
          </a:xfrm>
        </p:spPr>
        <p:txBody>
          <a:bodyPr tIns="4572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dirty="0" smtClean="0"/>
              <a:t>High Gain Backward Lasing in </a:t>
            </a:r>
            <a:br>
              <a:rPr lang="en-US" dirty="0" smtClean="0"/>
            </a:br>
            <a:r>
              <a:rPr lang="en-US" dirty="0" smtClean="0"/>
              <a:t>Atmospheric Air: Remote Atomic </a:t>
            </a:r>
            <a:br>
              <a:rPr lang="en-US" dirty="0" smtClean="0"/>
            </a:br>
            <a:r>
              <a:rPr lang="en-US" dirty="0" smtClean="0"/>
              <a:t>Oxygen and Nitrogen Lasers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251075" y="2560638"/>
            <a:ext cx="4500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Arial" panose="020B0604020202020204" pitchFamily="34" charset="0"/>
              </a:rPr>
              <a:t>Arthur Dogariu and Richard Miles</a:t>
            </a:r>
            <a:r>
              <a:rPr lang="en-US" sz="1600" b="1" baseline="30000">
                <a:latin typeface="Arial" panose="020B0604020202020204" pitchFamily="34" charset="0"/>
              </a:rPr>
              <a:t/>
            </a:r>
            <a:br>
              <a:rPr lang="en-US" sz="1600" b="1" baseline="30000">
                <a:latin typeface="Arial" panose="020B0604020202020204" pitchFamily="34" charset="0"/>
              </a:rPr>
            </a:br>
            <a:endParaRPr lang="en-US" sz="1600">
              <a:latin typeface="Arial" panose="020B0604020202020204" pitchFamily="34" charset="0"/>
            </a:endParaRPr>
          </a:p>
          <a:p>
            <a:pPr algn="ctr" eaLnBrk="1" hangingPunct="1"/>
            <a:r>
              <a:rPr lang="en-US" sz="1600" i="1">
                <a:latin typeface="Arial" panose="020B0604020202020204" pitchFamily="34" charset="0"/>
              </a:rPr>
              <a:t>Princeton University, Princeton, NJ 08540, USA</a:t>
            </a:r>
          </a:p>
          <a:p>
            <a:pPr algn="ctr" eaLnBrk="1" hangingPunct="1"/>
            <a:endParaRPr lang="en-US" sz="1600" i="1">
              <a:latin typeface="Arial" panose="020B0604020202020204" pitchFamily="34" charset="0"/>
              <a:hlinkClick r:id="rId3"/>
            </a:endParaRPr>
          </a:p>
          <a:p>
            <a:pPr algn="ctr" eaLnBrk="1" hangingPunct="1"/>
            <a:r>
              <a:rPr lang="en-US" sz="1600">
                <a:latin typeface="Arial" panose="020B0604020202020204" pitchFamily="34" charset="0"/>
                <a:hlinkClick r:id="rId3"/>
              </a:rPr>
              <a:t>adogariu@princeton.edu</a:t>
            </a: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304800" y="4114800"/>
            <a:ext cx="8415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Financial support:    </a:t>
            </a:r>
            <a:r>
              <a:rPr lang="en-US" b="1" dirty="0" smtClean="0">
                <a:latin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</a:rPr>
              <a:t>US </a:t>
            </a:r>
            <a:r>
              <a:rPr lang="en-US" dirty="0">
                <a:latin typeface="Arial" panose="020B0604020202020204" pitchFamily="34" charset="0"/>
              </a:rPr>
              <a:t>Office of Naval </a:t>
            </a:r>
            <a:r>
              <a:rPr lang="en-US" dirty="0" smtClean="0">
                <a:latin typeface="Arial" panose="020B0604020202020204" pitchFamily="34" charset="0"/>
              </a:rPr>
              <a:t>Research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</a:rPr>
              <a:t>		</a:t>
            </a:r>
            <a:r>
              <a:rPr lang="en-US" dirty="0" err="1" smtClean="0">
                <a:latin typeface="Arial" panose="020B0604020202020204" pitchFamily="34" charset="0"/>
              </a:rPr>
              <a:t>Niitek</a:t>
            </a:r>
            <a:r>
              <a:rPr lang="en-US" dirty="0" smtClean="0">
                <a:latin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</a:rPr>
              <a:t>Chemring</a:t>
            </a:r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6858000" cy="838200"/>
          </a:xfrm>
        </p:spPr>
        <p:txBody>
          <a:bodyPr wrap="non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2+1 REMPI probes excited state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143000" y="6019800"/>
            <a:ext cx="7697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 baseline="30000" dirty="0"/>
              <a:t>*</a:t>
            </a:r>
            <a:r>
              <a:rPr lang="en-US" sz="1000" dirty="0"/>
              <a:t>J. E. M. Goldsmith, “Resonant </a:t>
            </a:r>
            <a:r>
              <a:rPr lang="en-US" sz="1000" dirty="0" err="1"/>
              <a:t>multiphoton</a:t>
            </a:r>
            <a:r>
              <a:rPr lang="en-US" sz="1000" dirty="0"/>
              <a:t> </a:t>
            </a:r>
            <a:r>
              <a:rPr lang="en-US" sz="1000" dirty="0" err="1"/>
              <a:t>optogalvanic</a:t>
            </a:r>
            <a:r>
              <a:rPr lang="en-US" sz="1000" dirty="0"/>
              <a:t> detection of atomic oxygen in flames,” </a:t>
            </a:r>
            <a:r>
              <a:rPr lang="en-US" sz="1000" i="1" dirty="0"/>
              <a:t>J. Chem. Phys.</a:t>
            </a:r>
            <a:r>
              <a:rPr lang="en-US" sz="1000" dirty="0"/>
              <a:t> </a:t>
            </a:r>
            <a:r>
              <a:rPr lang="en-US" sz="1000" b="1" dirty="0"/>
              <a:t>78</a:t>
            </a:r>
            <a:r>
              <a:rPr lang="en-US" sz="1000" dirty="0"/>
              <a:t>, 1610-1611 (1983). </a:t>
            </a:r>
          </a:p>
        </p:txBody>
      </p:sp>
      <p:pic>
        <p:nvPicPr>
          <p:cNvPr id="21510" name="Picture 6" descr="ox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1237" y="1219200"/>
            <a:ext cx="368776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5151437" y="121920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456237" y="2209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-914400" y="31242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Cambria" pitchFamily="18" charset="0"/>
            </a:endParaRPr>
          </a:p>
          <a:p>
            <a:endParaRPr lang="en-US" sz="2000">
              <a:latin typeface="Cambria" pitchFamily="18" charset="0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608637" y="4876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553200" y="4953000"/>
            <a:ext cx="2164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mbria" pitchFamily="18" charset="0"/>
              </a:rPr>
              <a:t>Two-photon excitation</a:t>
            </a:r>
          </a:p>
        </p:txBody>
      </p:sp>
      <p:sp>
        <p:nvSpPr>
          <p:cNvPr id="21518" name="Content Placeholder 2"/>
          <p:cNvSpPr>
            <a:spLocks/>
          </p:cNvSpPr>
          <p:nvPr/>
        </p:nvSpPr>
        <p:spPr bwMode="auto">
          <a:xfrm>
            <a:off x="5562600" y="2743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1600" dirty="0">
                <a:latin typeface="Cambria" pitchFamily="18" charset="0"/>
              </a:rPr>
              <a:t>3-rd photon produces ionization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1600" dirty="0">
                <a:latin typeface="Cambria" pitchFamily="18" charset="0"/>
              </a:rPr>
              <a:t>Charges provide means of detection: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</a:pPr>
            <a:r>
              <a:rPr lang="en-US" sz="1600" dirty="0">
                <a:latin typeface="Cambria" pitchFamily="18" charset="0"/>
              </a:rPr>
              <a:t>Collected using electrodes – </a:t>
            </a:r>
            <a:r>
              <a:rPr lang="en-US" sz="1600" dirty="0" err="1">
                <a:latin typeface="Cambria" pitchFamily="18" charset="0"/>
              </a:rPr>
              <a:t>opto</a:t>
            </a:r>
            <a:r>
              <a:rPr lang="en-US" sz="1600" dirty="0">
                <a:latin typeface="Cambria" pitchFamily="18" charset="0"/>
              </a:rPr>
              <a:t>-galvanic spectroscopy</a:t>
            </a:r>
            <a:r>
              <a:rPr lang="en-US" sz="1600" baseline="30000" dirty="0">
                <a:latin typeface="Cambria" pitchFamily="18" charset="0"/>
              </a:rPr>
              <a:t>*</a:t>
            </a:r>
            <a:r>
              <a:rPr lang="en-US" sz="1600" dirty="0">
                <a:latin typeface="Cambria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</a:pPr>
            <a:r>
              <a:rPr lang="en-US" sz="1600" dirty="0">
                <a:latin typeface="Cambria" pitchFamily="18" charset="0"/>
              </a:rPr>
              <a:t>Scatter microwave – Radar REMPI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3505200" cy="4525963"/>
          </a:xfrm>
        </p:spPr>
        <p:txBody>
          <a:bodyPr lIns="91440" tIns="45720"/>
          <a:lstStyle/>
          <a:p>
            <a:pPr marL="342900" indent="-342900">
              <a:buFont typeface="Wingdings 2" pitchFamily="18" charset="2"/>
              <a:buNone/>
            </a:pPr>
            <a:r>
              <a:rPr lang="en-US" sz="1600" dirty="0" smtClean="0"/>
              <a:t> </a:t>
            </a:r>
            <a:r>
              <a:rPr lang="en-US" sz="1600" u="sng" dirty="0" smtClean="0"/>
              <a:t>Resonantly Enhanced 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1600" u="sng" dirty="0" smtClean="0"/>
              <a:t>Multi-Photon Ionization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endParaRPr lang="en-US" sz="1600" dirty="0" smtClean="0"/>
          </a:p>
          <a:p>
            <a:pPr marL="342900" indent="-342900"/>
            <a:r>
              <a:rPr lang="en-US" sz="1600" dirty="0" smtClean="0"/>
              <a:t>An intense laser beam ionizes the atom and creates charges/plasma. </a:t>
            </a:r>
          </a:p>
          <a:p>
            <a:pPr marL="342900" indent="-342900"/>
            <a:r>
              <a:rPr lang="en-US" sz="1600" dirty="0" smtClean="0"/>
              <a:t>The ionization is strongest when the photon(s) energy equals the energy difference between excited and ground state. </a:t>
            </a:r>
          </a:p>
          <a:p>
            <a:pPr marL="342900" indent="-342900"/>
            <a:r>
              <a:rPr lang="en-US" sz="1600" dirty="0" smtClean="0"/>
              <a:t>Extra photons bring the energy above the ionization energy of the atom (the energy required to remove one electron from an isolated, gas-phase atom). </a:t>
            </a:r>
          </a:p>
          <a:p>
            <a:pPr marL="342900" indent="-342900"/>
            <a:r>
              <a:rPr lang="en-US" sz="1600" dirty="0" smtClean="0"/>
              <a:t>Oxygen: 2+1 REMPI = 2 photons to excite and 1 to ionize.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5740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525" y="114300"/>
            <a:ext cx="7239000" cy="838200"/>
          </a:xfrm>
        </p:spPr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Radar REMPI: flame vs. laser generation of atomic oxygen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114800" cy="4191000"/>
          </a:xfrm>
        </p:spPr>
        <p:txBody>
          <a:bodyPr lIns="91440" tIns="45720"/>
          <a:lstStyle/>
          <a:p>
            <a:pPr marL="342900" indent="-342900" eaLnBrk="1" hangingPunct="1"/>
            <a:r>
              <a:rPr lang="en-US" sz="1800" dirty="0" smtClean="0"/>
              <a:t>2000K flame</a:t>
            </a:r>
          </a:p>
          <a:p>
            <a:pPr marL="342900" indent="-342900" eaLnBrk="1" hangingPunct="1"/>
            <a:r>
              <a:rPr lang="en-US" sz="1800" dirty="0" smtClean="0"/>
              <a:t>Atomic line of oxygen in flame is narrow (3.5 cm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limited by laser bandwidth)</a:t>
            </a:r>
          </a:p>
          <a:p>
            <a:pPr marL="342900" indent="-342900" eaLnBrk="1" hangingPunct="1"/>
            <a:r>
              <a:rPr lang="en-US" sz="1800" dirty="0" smtClean="0"/>
              <a:t>Spectral line in cold air – atomic oxygen via photolysis is 10 times broader: high temperature (50,000K) O atoms generated by intense laser pulse.</a:t>
            </a:r>
          </a:p>
          <a:p>
            <a:pPr marL="342900" indent="-342900" eaLnBrk="1" hangingPunct="1"/>
            <a:r>
              <a:rPr lang="en-US" sz="1800" dirty="0" smtClean="0"/>
              <a:t>Radar REMPI can distinguish between flame induced and photolytic atomic oxygen.</a:t>
            </a:r>
          </a:p>
          <a:p>
            <a:pPr marL="342900" indent="-342900" eaLnBrk="1" hangingPunct="1"/>
            <a:endParaRPr lang="en-US" sz="18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581400" y="1447800"/>
            <a:ext cx="6096000" cy="8077200"/>
            <a:chOff x="3581400" y="1447800"/>
            <a:chExt cx="6096000" cy="8077200"/>
          </a:xfrm>
        </p:grpSpPr>
        <p:pic>
          <p:nvPicPr>
            <p:cNvPr id="2560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6200" y="1447800"/>
              <a:ext cx="5105400" cy="768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581400" y="5105400"/>
              <a:ext cx="6096000" cy="441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381000" y="5791200"/>
            <a:ext cx="800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/>
              <a:t>Dogariu</a:t>
            </a:r>
            <a:r>
              <a:rPr lang="en-US" sz="1200" dirty="0"/>
              <a:t> et al, “Atomic Oxygen Detection Using Radar REMPI</a:t>
            </a:r>
            <a:r>
              <a:rPr lang="en-US" sz="1200" dirty="0" smtClean="0"/>
              <a:t>,” CLEO </a:t>
            </a:r>
            <a:r>
              <a:rPr lang="en-US" sz="1200" dirty="0"/>
              <a:t>2009, OSA Technical Digest CFU4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22098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Flame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800600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</a:t>
            </a:r>
            <a:r>
              <a:rPr lang="en-US" sz="1200" baseline="30000" dirty="0" smtClean="0"/>
              <a:t>-1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169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jbmichael:Documents:10SummerLab:airlasing:122210:normalizedtuning_means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4953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81000" y="48768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Cambria" pitchFamily="18" charset="0"/>
              </a:rPr>
              <a:t>Variation of forward stimulated emission (oxygen atom lasing) and Radar REMPI signal around the two-photon excitation line of atomic oxygen line at 225.6 nm.  </a:t>
            </a:r>
            <a:endParaRPr lang="en-US" sz="1600" dirty="0" smtClean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The </a:t>
            </a:r>
            <a:r>
              <a:rPr lang="en-US" sz="1600" dirty="0">
                <a:latin typeface="Cambria" pitchFamily="18" charset="0"/>
              </a:rPr>
              <a:t>narrow width of the forward stimulated emission signal indicates a higher order nonlinear process as compared to the ionization-production process.  </a:t>
            </a:r>
            <a:endParaRPr lang="en-US" sz="1600" dirty="0" smtClean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Both </a:t>
            </a:r>
            <a:r>
              <a:rPr lang="en-US" sz="1600" dirty="0">
                <a:latin typeface="Cambria" pitchFamily="18" charset="0"/>
              </a:rPr>
              <a:t>signals are normalized by the ultraviolet pump energy.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6858000" cy="8382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7C0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altLang="zh-CN" dirty="0" smtClean="0"/>
              <a:t>Gain Narrowing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1" y="19812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ionization and emission processes are in competition, </a:t>
            </a:r>
          </a:p>
          <a:p>
            <a:r>
              <a:rPr lang="en-US" dirty="0" smtClean="0"/>
              <a:t>but they start from the </a:t>
            </a:r>
            <a:r>
              <a:rPr lang="en-US" dirty="0"/>
              <a:t>same </a:t>
            </a:r>
            <a:endParaRPr lang="en-US" dirty="0" smtClean="0"/>
          </a:p>
          <a:p>
            <a:r>
              <a:rPr lang="en-US" dirty="0" smtClean="0"/>
              <a:t>3p</a:t>
            </a:r>
            <a:r>
              <a:rPr lang="en-US" baseline="30000" dirty="0" smtClean="0"/>
              <a:t>3</a:t>
            </a:r>
            <a:r>
              <a:rPr lang="en-US" dirty="0" smtClean="0"/>
              <a:t>P </a:t>
            </a:r>
            <a:r>
              <a:rPr lang="en-US" dirty="0"/>
              <a:t>excited state </a:t>
            </a:r>
            <a:r>
              <a:rPr lang="en-US" dirty="0" smtClean="0"/>
              <a:t>– same two-photon excitation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723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Exponential Power Scaling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921782" y="4428836"/>
            <a:ext cx="4038600" cy="1676400"/>
          </a:xfrm>
          <a:blipFill rotWithShape="1">
            <a:blip r:embed="rId2"/>
            <a:stretch>
              <a:fillRect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54276" name="Group 9"/>
          <p:cNvGrpSpPr>
            <a:grpSpLocks/>
          </p:cNvGrpSpPr>
          <p:nvPr/>
        </p:nvGrpSpPr>
        <p:grpSpPr bwMode="auto">
          <a:xfrm>
            <a:off x="4846638" y="1525588"/>
            <a:ext cx="4346575" cy="2897187"/>
            <a:chOff x="4768182" y="1524000"/>
            <a:chExt cx="4345800" cy="2897200"/>
          </a:xfrm>
        </p:grpSpPr>
        <p:pic>
          <p:nvPicPr>
            <p:cNvPr id="54284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182" y="1524000"/>
              <a:ext cx="4345800" cy="28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342755" y="4078298"/>
              <a:ext cx="335378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" y="4419600"/>
            <a:ext cx="4038600" cy="16764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54278" name="Picture 2" descr="C:\Users\arthur\Desktop\rempi\AIAA2011-hawaii\SEandREMPIpowerscal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5588"/>
            <a:ext cx="419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6934200" y="35052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Superradiance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7315200" y="33528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6781800" y="20574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Measured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6324600" y="2362200"/>
            <a:ext cx="4572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TextBox 17"/>
          <p:cNvSpPr txBox="1">
            <a:spLocks noChangeArrowheads="1"/>
          </p:cNvSpPr>
          <p:nvPr/>
        </p:nvSpPr>
        <p:spPr bwMode="auto">
          <a:xfrm>
            <a:off x="711200" y="5257800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Radar REMPI is a measure of number of the atomic oxygen atoms (verified in flames), the scaling is &gt;&gt; quadratic.</a:t>
            </a:r>
            <a:br>
              <a:rPr lang="en-US">
                <a:latin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</a:rPr>
              <a:t>The exponential behavior suggests stimulated emission</a:t>
            </a:r>
          </a:p>
        </p:txBody>
      </p:sp>
    </p:spTree>
    <p:extLst>
      <p:ext uri="{BB962C8B-B14F-4D97-AF65-F5344CB8AC3E}">
        <p14:creationId xmlns:p14="http://schemas.microsoft.com/office/powerpoint/2010/main" val="176621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length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934341"/>
            <a:ext cx="8610600" cy="3614078"/>
            <a:chOff x="0" y="14289"/>
            <a:chExt cx="4038600" cy="1944686"/>
          </a:xfrm>
        </p:grpSpPr>
        <p:grpSp>
          <p:nvGrpSpPr>
            <p:cNvPr id="9" name="Group 8"/>
            <p:cNvGrpSpPr/>
            <p:nvPr/>
          </p:nvGrpSpPr>
          <p:grpSpPr>
            <a:xfrm>
              <a:off x="625844" y="201965"/>
              <a:ext cx="2879355" cy="1600200"/>
              <a:chOff x="625846" y="201965"/>
              <a:chExt cx="8153400" cy="2314576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6671" y="201966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506" y="201966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6271" y="201966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646" y="201965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446" y="201966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25846" y="2259366"/>
                <a:ext cx="8153400" cy="257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89"/>
              <a:ext cx="4038600" cy="1944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214193" y="2675878"/>
            <a:ext cx="1517519" cy="3721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Z</a:t>
            </a:r>
            <a:r>
              <a:rPr lang="en-US" sz="900" baseline="-25000" dirty="0">
                <a:effectLst/>
                <a:latin typeface="Calibri"/>
                <a:ea typeface="Calibri"/>
                <a:cs typeface="Times New Roman"/>
              </a:rPr>
              <a:t>0</a:t>
            </a: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&lt;1mm, </a:t>
            </a:r>
            <a:r>
              <a:rPr lang="en-US" sz="900" i="1" dirty="0" err="1">
                <a:effectLst/>
                <a:latin typeface="Symbol"/>
                <a:ea typeface="Calibri"/>
                <a:cs typeface="Times New Roman"/>
              </a:rPr>
              <a:t>t</a:t>
            </a:r>
            <a:r>
              <a:rPr lang="en-US" sz="900" i="1" baseline="-25000" dirty="0" err="1">
                <a:effectLst/>
                <a:latin typeface="Calibri"/>
                <a:ea typeface="Calibri"/>
                <a:cs typeface="Times New Roman"/>
              </a:rPr>
              <a:t>coh</a:t>
            </a: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=6ps</a:t>
            </a:r>
            <a:br>
              <a:rPr lang="en-US" sz="9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Z</a:t>
            </a:r>
            <a:r>
              <a:rPr lang="en-US" sz="900" baseline="-25000" dirty="0">
                <a:effectLst/>
                <a:latin typeface="Calibri"/>
                <a:ea typeface="Calibri"/>
                <a:cs typeface="Times New Roman"/>
              </a:rPr>
              <a:t>0</a:t>
            </a: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&gt;10mm, </a:t>
            </a:r>
            <a:r>
              <a:rPr lang="en-US" sz="900" dirty="0" err="1">
                <a:effectLst/>
                <a:latin typeface="Symbol"/>
                <a:ea typeface="Calibri"/>
                <a:cs typeface="Times New Roman"/>
              </a:rPr>
              <a:t>t</a:t>
            </a:r>
            <a:r>
              <a:rPr lang="en-US" sz="900" i="1" baseline="-25000" dirty="0" err="1">
                <a:effectLst/>
                <a:latin typeface="Calibri"/>
                <a:ea typeface="Calibri"/>
                <a:cs typeface="Times New Roman"/>
              </a:rPr>
              <a:t>coh</a:t>
            </a: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=23ps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5534363"/>
            <a:ext cx="8288854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mbria"/>
                <a:ea typeface="Calibri"/>
                <a:cs typeface="Times New Roman"/>
              </a:rPr>
              <a:t>Coherence length: auto-correlations indicate bandwidth limited pulses 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/>
            </a:r>
            <a:br>
              <a:rPr lang="en-US" dirty="0" smtClean="0">
                <a:latin typeface="Cambria"/>
                <a:ea typeface="Calibri"/>
                <a:cs typeface="Times New Roman"/>
              </a:rPr>
            </a:br>
            <a:r>
              <a:rPr lang="en-US" dirty="0" smtClean="0">
                <a:latin typeface="Cambria"/>
                <a:ea typeface="Calibri"/>
                <a:cs typeface="Times New Roman"/>
              </a:rPr>
              <a:t>(</a:t>
            </a:r>
            <a:r>
              <a:rPr lang="en-US" dirty="0">
                <a:latin typeface="Cambria"/>
                <a:ea typeface="Calibri"/>
                <a:cs typeface="Times New Roman"/>
              </a:rPr>
              <a:t>measured </a:t>
            </a:r>
            <a:r>
              <a:rPr lang="en-US" dirty="0" err="1" smtClean="0">
                <a:latin typeface="Cambria"/>
                <a:ea typeface="Calibri"/>
                <a:cs typeface="Times New Roman"/>
              </a:rPr>
              <a:t>pulsewidth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en-US" dirty="0">
                <a:latin typeface="Cambria"/>
                <a:ea typeface="Calibri"/>
                <a:cs typeface="Times New Roman"/>
              </a:rPr>
              <a:t>10ps&lt;</a:t>
            </a:r>
            <a:r>
              <a:rPr lang="en-US" i="1" dirty="0">
                <a:latin typeface="Symbol"/>
                <a:ea typeface="Calibri"/>
                <a:cs typeface="Times New Roman"/>
              </a:rPr>
              <a:t>t</a:t>
            </a:r>
            <a:r>
              <a:rPr lang="en-US" dirty="0">
                <a:latin typeface="Cambria"/>
                <a:ea typeface="Calibri"/>
                <a:cs typeface="Times New Roman"/>
              </a:rPr>
              <a:t>&lt;30ps).</a:t>
            </a:r>
            <a:endParaRPr lang="en-US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64008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Michelson Interferometer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9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Air laser properties 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33363" y="1295400"/>
            <a:ext cx="8229600" cy="4625975"/>
          </a:xfrm>
        </p:spPr>
        <p:txBody>
          <a:bodyPr/>
          <a:lstStyle/>
          <a:p>
            <a:r>
              <a:rPr lang="en-US" sz="2800" smtClean="0"/>
              <a:t>Directional emission, well defined modes</a:t>
            </a:r>
          </a:p>
          <a:p>
            <a:r>
              <a:rPr lang="en-US" sz="2800" smtClean="0"/>
              <a:t>Spatial coherence: diffraction limited</a:t>
            </a:r>
          </a:p>
          <a:p>
            <a:r>
              <a:rPr lang="en-US" sz="2800" smtClean="0"/>
              <a:t>Lasing threshold</a:t>
            </a:r>
          </a:p>
          <a:p>
            <a:r>
              <a:rPr lang="en-US" sz="2800" smtClean="0"/>
              <a:t>Gain narrowing</a:t>
            </a:r>
          </a:p>
          <a:p>
            <a:r>
              <a:rPr lang="en-US" sz="2800" smtClean="0"/>
              <a:t>Exponential Gain: high optical gain (60cm</a:t>
            </a:r>
            <a:r>
              <a:rPr lang="en-US" sz="2800" baseline="30000" smtClean="0"/>
              <a:t>-1</a:t>
            </a:r>
            <a:r>
              <a:rPr lang="en-US" sz="2800" smtClean="0"/>
              <a:t>)</a:t>
            </a:r>
          </a:p>
          <a:p>
            <a:r>
              <a:rPr lang="en-US" sz="2800" smtClean="0"/>
              <a:t>Coherence length: gain medium length</a:t>
            </a:r>
          </a:p>
          <a:p>
            <a:r>
              <a:rPr lang="en-US" sz="2800" smtClean="0"/>
              <a:t>Bandwidth limited pulses (10-20ps)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799AA692-FAEC-483F-8C24-8EE2295FFE3D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15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62000" y="4572000"/>
            <a:ext cx="6824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LASER - </a:t>
            </a:r>
            <a:r>
              <a:rPr lang="en-US" b="1" i="1">
                <a:latin typeface="Arial" panose="020B0604020202020204" pitchFamily="34" charset="0"/>
              </a:rPr>
              <a:t>L</a:t>
            </a:r>
            <a:r>
              <a:rPr lang="en-US" i="1">
                <a:latin typeface="Arial" panose="020B0604020202020204" pitchFamily="34" charset="0"/>
              </a:rPr>
              <a:t>ight </a:t>
            </a:r>
            <a:r>
              <a:rPr lang="en-US" b="1" i="1">
                <a:latin typeface="Arial" panose="020B0604020202020204" pitchFamily="34" charset="0"/>
              </a:rPr>
              <a:t>A</a:t>
            </a:r>
            <a:r>
              <a:rPr lang="en-US" i="1">
                <a:latin typeface="Arial" panose="020B0604020202020204" pitchFamily="34" charset="0"/>
              </a:rPr>
              <a:t>mplification by </a:t>
            </a:r>
            <a:r>
              <a:rPr lang="en-US" b="1" i="1">
                <a:latin typeface="Arial" panose="020B0604020202020204" pitchFamily="34" charset="0"/>
              </a:rPr>
              <a:t>S</a:t>
            </a:r>
            <a:r>
              <a:rPr lang="en-US" i="1">
                <a:latin typeface="Arial" panose="020B0604020202020204" pitchFamily="34" charset="0"/>
              </a:rPr>
              <a:t>timulated </a:t>
            </a:r>
            <a:r>
              <a:rPr lang="en-US" b="1" i="1">
                <a:latin typeface="Arial" panose="020B0604020202020204" pitchFamily="34" charset="0"/>
              </a:rPr>
              <a:t>E</a:t>
            </a:r>
            <a:r>
              <a:rPr lang="en-US" i="1">
                <a:latin typeface="Arial" panose="020B0604020202020204" pitchFamily="34" charset="0"/>
              </a:rPr>
              <a:t>mission of </a:t>
            </a:r>
            <a:r>
              <a:rPr lang="en-US" b="1" i="1">
                <a:latin typeface="Arial" panose="020B0604020202020204" pitchFamily="34" charset="0"/>
              </a:rPr>
              <a:t>R</a:t>
            </a:r>
            <a:r>
              <a:rPr lang="en-US" i="1">
                <a:latin typeface="Arial" panose="020B0604020202020204" pitchFamily="34" charset="0"/>
              </a:rPr>
              <a:t>adiation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762000" y="4953000"/>
            <a:ext cx="717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The resonator cavity helps, but is not required if gain is high enough!</a:t>
            </a:r>
          </a:p>
        </p:txBody>
      </p:sp>
      <p:sp>
        <p:nvSpPr>
          <p:cNvPr id="17415" name="Rectangle 3"/>
          <p:cNvSpPr txBox="1">
            <a:spLocks/>
          </p:cNvSpPr>
          <p:nvPr/>
        </p:nvSpPr>
        <p:spPr bwMode="auto">
          <a:xfrm>
            <a:off x="304800" y="5334000"/>
            <a:ext cx="8763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117475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GB" sz="2000"/>
              <a:t>Siegman uses the term “mirrorless lasers”</a:t>
            </a:r>
            <a:endParaRPr lang="en-US" sz="2000"/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GB" sz="2000"/>
              <a:t>Examples: X-ray lasers, dye laser amplifiers, Raman laser, pulsed excimer laser, interstellar masers, nitrogen and hydrogen molecular lasers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" y="152400"/>
            <a:ext cx="6934200" cy="83515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Air laser: Oxygen vs. Nitrogen?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4625975"/>
          </a:xfrm>
        </p:spPr>
        <p:txBody>
          <a:bodyPr/>
          <a:lstStyle/>
          <a:p>
            <a:r>
              <a:rPr lang="en-US" sz="2400" dirty="0" smtClean="0"/>
              <a:t>Oxygen: </a:t>
            </a:r>
          </a:p>
          <a:p>
            <a:pPr lvl="1"/>
            <a:r>
              <a:rPr lang="en-US" sz="2400" dirty="0" smtClean="0"/>
              <a:t>Easy to dissociate, good conversion efficiency (0.1%)</a:t>
            </a:r>
          </a:p>
          <a:p>
            <a:pPr lvl="1"/>
            <a:r>
              <a:rPr lang="en-US" sz="2400" dirty="0" smtClean="0"/>
              <a:t>Complicated pump laser system: 226nm via frequency mixing, dye lasers, etc.</a:t>
            </a:r>
          </a:p>
          <a:p>
            <a:r>
              <a:rPr lang="en-US" sz="2400" dirty="0" smtClean="0"/>
              <a:t>Nitrogen:</a:t>
            </a:r>
          </a:p>
          <a:p>
            <a:pPr lvl="1"/>
            <a:r>
              <a:rPr lang="en-US" sz="2400" dirty="0" smtClean="0"/>
              <a:t>Expect same or more 2-photon emission</a:t>
            </a:r>
          </a:p>
          <a:p>
            <a:pPr lvl="1"/>
            <a:r>
              <a:rPr lang="en-US" sz="2400" dirty="0" smtClean="0"/>
              <a:t>Pump laser – more practical: 207, 211nm directly from quadrupled Ti-Sapphire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693B35F1-C908-4278-8FDF-E093BE67DA15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16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63" y="5138006"/>
            <a:ext cx="2577152" cy="1567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5639748" y="4581964"/>
            <a:ext cx="2613005" cy="3257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5639748" y="4745749"/>
            <a:ext cx="2613005" cy="3480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4294744" y="4563352"/>
            <a:ext cx="11875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H="1">
            <a:off x="4828639" y="5093795"/>
            <a:ext cx="6331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>
            <a:off x="2605789" y="4581964"/>
            <a:ext cx="1635908" cy="3982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2684504" y="5244553"/>
            <a:ext cx="1502435" cy="4001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5639748" y="4745749"/>
            <a:ext cx="2666052" cy="1135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5639748" y="4801586"/>
            <a:ext cx="2666052" cy="102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H="1">
            <a:off x="4452174" y="4745749"/>
            <a:ext cx="10027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>
            <a:off x="4558269" y="4905813"/>
            <a:ext cx="10027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3079791" y="4829503"/>
            <a:ext cx="1108859" cy="1101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>
            <a:off x="3238933" y="4933731"/>
            <a:ext cx="1055810" cy="10832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 rot="18860438">
            <a:off x="2961736" y="5661302"/>
            <a:ext cx="636533" cy="42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UV</a:t>
            </a:r>
          </a:p>
          <a:p>
            <a:pPr algn="ctr" eaLnBrk="1" hangingPunct="1">
              <a:defRPr/>
            </a:pPr>
            <a:r>
              <a:rPr lang="en-US" sz="800" dirty="0"/>
              <a:t>Pump</a:t>
            </a:r>
          </a:p>
        </p:txBody>
      </p:sp>
      <p:sp>
        <p:nvSpPr>
          <p:cNvPr id="18452" name="Oval 8"/>
          <p:cNvSpPr>
            <a:spLocks noChangeArrowheads="1"/>
          </p:cNvSpPr>
          <p:nvPr/>
        </p:nvSpPr>
        <p:spPr bwMode="auto">
          <a:xfrm rot="5400000">
            <a:off x="4833869" y="4736308"/>
            <a:ext cx="1427766" cy="1847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20505872">
            <a:off x="3911435" y="4475874"/>
            <a:ext cx="898381" cy="87476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8454" name="Group 21"/>
          <p:cNvGrpSpPr>
            <a:grpSpLocks/>
          </p:cNvGrpSpPr>
          <p:nvPr/>
        </p:nvGrpSpPr>
        <p:grpSpPr bwMode="auto">
          <a:xfrm rot="20798900">
            <a:off x="1981200" y="4972044"/>
            <a:ext cx="835692" cy="792249"/>
            <a:chOff x="1981200" y="4800600"/>
            <a:chExt cx="1752600" cy="1676400"/>
          </a:xfrm>
        </p:grpSpPr>
        <p:sp>
          <p:nvSpPr>
            <p:cNvPr id="26" name="Rectangle 25"/>
            <p:cNvSpPr/>
            <p:nvPr/>
          </p:nvSpPr>
          <p:spPr>
            <a:xfrm>
              <a:off x="1981149" y="4802060"/>
              <a:ext cx="1751289" cy="167378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845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49" y="4903962"/>
              <a:ext cx="1562101" cy="146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/>
          <p:cNvCxnSpPr/>
          <p:nvPr/>
        </p:nvCxnSpPr>
        <p:spPr bwMode="auto">
          <a:xfrm>
            <a:off x="4862863" y="4822059"/>
            <a:ext cx="316573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3555505" y="5021209"/>
            <a:ext cx="263525" cy="63281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7" name="Picture 24" descr="C:\Users\arthur\Desktop\N-laser\012913\beam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736">
            <a:off x="2840468" y="4901433"/>
            <a:ext cx="604395" cy="5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Nitrogen backwards lasing</a:t>
            </a: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4AA9F99B-050F-4ECA-B6EE-DE0FBB11C5ED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17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pic>
        <p:nvPicPr>
          <p:cNvPr id="19460" name="Picture 4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31700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33400" y="4572000"/>
            <a:ext cx="7353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Double pulsing leads to N-lasing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First pulse dissociates the N2 molecule.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Second pulse provides the two-photon excitation.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95396" y="5943600"/>
            <a:ext cx="759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Single laser (quadrupled) – less complicated than oxygen</a:t>
            </a:r>
          </a:p>
        </p:txBody>
      </p:sp>
      <p:pic>
        <p:nvPicPr>
          <p:cNvPr id="7" name="mca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286000"/>
            <a:ext cx="2695949" cy="2695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and Nitrogen emission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2ADC6-7EFA-4397-88BA-46E716A9669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74907" y="4991625"/>
            <a:ext cx="40543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Pump @ 226nm	Emission </a:t>
            </a:r>
            <a:r>
              <a:rPr lang="en-US" dirty="0"/>
              <a:t>@ 845nm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10ns, 5mJ  	300nJ/pulse</a:t>
            </a:r>
            <a:endParaRPr lang="en-US" dirty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100ps,</a:t>
            </a:r>
            <a:r>
              <a:rPr lang="en-US" dirty="0" smtClean="0"/>
              <a:t> </a:t>
            </a:r>
            <a:r>
              <a:rPr lang="en-US" dirty="0" smtClean="0">
                <a:latin typeface="Cambria" pitchFamily="18" charset="0"/>
              </a:rPr>
              <a:t>0.1mJ	20nJ/pulse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7565" y="4345294"/>
            <a:ext cx="43029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Conversion efficiency 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n-US" dirty="0" smtClean="0"/>
              <a:t>~ 10</a:t>
            </a:r>
            <a:r>
              <a:rPr lang="en-US" baseline="30000" dirty="0" smtClean="0"/>
              <a:t>-4</a:t>
            </a:r>
            <a:endParaRPr lang="en-US" baseline="30000" dirty="0"/>
          </a:p>
          <a:p>
            <a:r>
              <a:rPr lang="en-US" dirty="0"/>
              <a:t>Photon conversion efficiency ~ </a:t>
            </a:r>
            <a:r>
              <a:rPr lang="en-US" dirty="0" smtClean="0"/>
              <a:t>0.01-0.1%</a:t>
            </a:r>
            <a:endParaRPr lang="en-US" dirty="0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4847882" y="5130124"/>
            <a:ext cx="39453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Pump @ 207nm	Emission </a:t>
            </a:r>
            <a:r>
              <a:rPr lang="en-US" dirty="0"/>
              <a:t>@ </a:t>
            </a:r>
            <a:r>
              <a:rPr lang="en-US" dirty="0" smtClean="0"/>
              <a:t>745nm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100ps,</a:t>
            </a:r>
            <a:r>
              <a:rPr lang="en-US" dirty="0" smtClean="0"/>
              <a:t> ~0.1</a:t>
            </a:r>
            <a:r>
              <a:rPr lang="en-US" dirty="0" smtClean="0">
                <a:latin typeface="Cambria" pitchFamily="18" charset="0"/>
              </a:rPr>
              <a:t>mJ	4nJ/pulse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5029200"/>
            <a:ext cx="0" cy="923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:\Users\arthur\Desktop\N-laser\012913\beam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7" y="2245831"/>
            <a:ext cx="418470" cy="3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5029200" y="3089814"/>
            <a:ext cx="2800717" cy="1101186"/>
            <a:chOff x="990600" y="3962400"/>
            <a:chExt cx="4812617" cy="1905180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124505"/>
              <a:ext cx="46767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990600" y="3962400"/>
              <a:ext cx="4812617" cy="304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45" y="1595332"/>
            <a:ext cx="1617033" cy="166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6248400" y="2254709"/>
            <a:ext cx="2286000" cy="18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52099" y="2453853"/>
            <a:ext cx="2282301" cy="49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63095" y="2699144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0.5m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8229600" y="3089814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  <a:r>
              <a:rPr lang="en-US" sz="1200" dirty="0" smtClean="0"/>
              <a:t>.5m</a:t>
            </a:r>
            <a:endParaRPr lang="en-US" sz="1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762000" y="2219372"/>
            <a:ext cx="2895600" cy="1189264"/>
            <a:chOff x="609600" y="1991069"/>
            <a:chExt cx="2895600" cy="1189264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7"/>
            <a:srcRect t="8064"/>
            <a:stretch>
              <a:fillRect/>
            </a:stretch>
          </p:blipFill>
          <p:spPr bwMode="auto">
            <a:xfrm>
              <a:off x="726399" y="2057400"/>
              <a:ext cx="1483401" cy="102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8"/>
            <a:srcRect t="9525"/>
            <a:stretch>
              <a:fillRect/>
            </a:stretch>
          </p:blipFill>
          <p:spPr bwMode="auto">
            <a:xfrm>
              <a:off x="1752600" y="1991069"/>
              <a:ext cx="1752600" cy="118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Straight Connector 43"/>
            <p:cNvCxnSpPr/>
            <p:nvPr/>
          </p:nvCxnSpPr>
          <p:spPr>
            <a:xfrm flipV="1">
              <a:off x="609600" y="2315486"/>
              <a:ext cx="2286000" cy="189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13299" y="2514630"/>
              <a:ext cx="2282301" cy="49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" name="Object 4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14421199"/>
              </p:ext>
            </p:extLst>
          </p:nvPr>
        </p:nvGraphicFramePr>
        <p:xfrm>
          <a:off x="1755565" y="3340100"/>
          <a:ext cx="1524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5" name="Equation" r:id="rId9" imgW="1054100" imgH="482600" progId="Equation.3">
                  <p:embed/>
                </p:oleObj>
              </mc:Choice>
              <mc:Fallback>
                <p:oleObj name="Equation" r:id="rId9" imgW="1054100" imgH="4826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565" y="3340100"/>
                        <a:ext cx="1524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43452784"/>
              </p:ext>
            </p:extLst>
          </p:nvPr>
        </p:nvGraphicFramePr>
        <p:xfrm>
          <a:off x="4953000" y="2626893"/>
          <a:ext cx="14684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6" name="Equation" r:id="rId11" imgW="1015920" imgH="241200" progId="Equation.3">
                  <p:embed/>
                </p:oleObj>
              </mc:Choice>
              <mc:Fallback>
                <p:oleObj name="Equation" r:id="rId11" imgW="1015920" imgH="241200" progId="Equation.3">
                  <p:embed/>
                  <p:pic>
                    <p:nvPicPr>
                      <p:cNvPr id="0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26893"/>
                        <a:ext cx="14684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438400" y="1237432"/>
            <a:ext cx="41440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Divergence: Gaussian Propagation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419600" y="1828800"/>
            <a:ext cx="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73118" y="1737751"/>
            <a:ext cx="91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822734" y="1764268"/>
            <a:ext cx="105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6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emission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2ADC6-7EFA-4397-88BA-46E716A966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17788"/>
            <a:ext cx="2305050" cy="2136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-1657351" y="1962585"/>
            <a:ext cx="3619501" cy="2536190"/>
            <a:chOff x="-1447800" y="1524000"/>
            <a:chExt cx="5106035" cy="3429000"/>
          </a:xfrm>
        </p:grpSpPr>
        <p:pic>
          <p:nvPicPr>
            <p:cNvPr id="6" name="Picture 5" descr="Picture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9200" y="1752600"/>
              <a:ext cx="4877435" cy="2710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1447800" y="1524000"/>
              <a:ext cx="2819400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29835" y="4695310"/>
            <a:ext cx="3856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two lines at 744.23nm and 746.83nm correspond to the transitions from (3p)</a:t>
            </a:r>
            <a:r>
              <a:rPr lang="en-US" baseline="30000" dirty="0"/>
              <a:t>4</a:t>
            </a:r>
            <a:r>
              <a:rPr lang="en-US" dirty="0"/>
              <a:t>S</a:t>
            </a:r>
            <a:r>
              <a:rPr lang="en-US" baseline="30000" dirty="0"/>
              <a:t>0</a:t>
            </a:r>
            <a:r>
              <a:rPr lang="en-US" baseline="-25000" dirty="0"/>
              <a:t>3/2</a:t>
            </a:r>
            <a:r>
              <a:rPr lang="en-US" baseline="30000" dirty="0"/>
              <a:t> </a:t>
            </a:r>
            <a:r>
              <a:rPr lang="en-US" dirty="0"/>
              <a:t>to the (3s)</a:t>
            </a:r>
            <a:r>
              <a:rPr lang="en-US" baseline="30000" dirty="0"/>
              <a:t>4</a:t>
            </a:r>
            <a:r>
              <a:rPr lang="en-US" dirty="0"/>
              <a:t>P</a:t>
            </a:r>
            <a:r>
              <a:rPr lang="en-US" baseline="-25000" dirty="0"/>
              <a:t>1/2</a:t>
            </a:r>
            <a:r>
              <a:rPr lang="en-US" dirty="0"/>
              <a:t> and (3s)</a:t>
            </a:r>
            <a:r>
              <a:rPr lang="en-US" baseline="30000" dirty="0"/>
              <a:t>4</a:t>
            </a:r>
            <a:r>
              <a:rPr lang="en-US" dirty="0"/>
              <a:t>P</a:t>
            </a:r>
            <a:r>
              <a:rPr lang="en-US" baseline="-25000" dirty="0"/>
              <a:t>3/2</a:t>
            </a:r>
            <a:r>
              <a:rPr lang="en-US" dirty="0"/>
              <a:t>, respectively</a:t>
            </a:r>
          </a:p>
        </p:txBody>
      </p:sp>
      <p:pic>
        <p:nvPicPr>
          <p:cNvPr id="10" name="mca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5400" y="1333500"/>
            <a:ext cx="3695700" cy="3695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2999" y="5298102"/>
            <a:ext cx="398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Conversion efficiency: 4nJ @ 745nm from &lt;0.5mJ @207nm</a:t>
            </a:r>
          </a:p>
          <a:p>
            <a:r>
              <a:rPr lang="en-US" dirty="0" smtClean="0"/>
              <a:t>Photon efficiency: 2 x 10</a:t>
            </a:r>
            <a:r>
              <a:rPr lang="en-US" baseline="30000" dirty="0" smtClean="0"/>
              <a:t>-4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1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625975"/>
          </a:xfrm>
        </p:spPr>
        <p:txBody>
          <a:bodyPr/>
          <a:lstStyle/>
          <a:p>
            <a:r>
              <a:rPr lang="en-US" dirty="0" smtClean="0"/>
              <a:t>Motivation – backwards lasing</a:t>
            </a:r>
          </a:p>
          <a:p>
            <a:r>
              <a:rPr lang="en-US" dirty="0" smtClean="0"/>
              <a:t>Atomic Oxygen and Nitrogen Lasers – two photon excitation</a:t>
            </a:r>
          </a:p>
          <a:p>
            <a:r>
              <a:rPr lang="en-US" dirty="0" smtClean="0"/>
              <a:t>Similarities - Lasing properties (divergence, gain, spectra, coherence)</a:t>
            </a:r>
          </a:p>
          <a:p>
            <a:r>
              <a:rPr lang="en-US" dirty="0" smtClean="0"/>
              <a:t>Differences - Molecular dissociation of O</a:t>
            </a:r>
            <a:r>
              <a:rPr lang="en-US" baseline="-25000" dirty="0" smtClean="0"/>
              <a:t>2</a:t>
            </a:r>
            <a:r>
              <a:rPr lang="en-US" dirty="0" smtClean="0"/>
              <a:t> and N</a:t>
            </a:r>
            <a:r>
              <a:rPr lang="en-US" baseline="-25000" dirty="0" smtClean="0"/>
              <a:t>2</a:t>
            </a:r>
            <a:r>
              <a:rPr lang="en-US" dirty="0" smtClean="0"/>
              <a:t>; double pulsing</a:t>
            </a:r>
          </a:p>
          <a:p>
            <a:r>
              <a:rPr lang="en-US" dirty="0" smtClean="0"/>
              <a:t>Molecular dissociation</a:t>
            </a:r>
          </a:p>
          <a:p>
            <a:r>
              <a:rPr lang="en-US" dirty="0" smtClean="0"/>
              <a:t>Dual lasing for trace detection</a:t>
            </a:r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5649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N-laser </a:t>
            </a:r>
            <a:r>
              <a:rPr lang="en-US" dirty="0" err="1" smtClean="0"/>
              <a:t>pulsewidth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Direct measurement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C3E8B-3A28-4F1A-9938-682D687E72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200400" cy="289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419600" y="1600200"/>
            <a:ext cx="3208007" cy="2853782"/>
            <a:chOff x="0" y="0"/>
            <a:chExt cx="3207522" cy="3048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9305"/>
              <a:ext cx="1371600" cy="128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07522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267200" y="4724400"/>
            <a:ext cx="4648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ackward </a:t>
            </a:r>
            <a:r>
              <a:rPr lang="en-US" dirty="0"/>
              <a:t>propagating nitrogen laser (blue) and the 18 </a:t>
            </a:r>
            <a:r>
              <a:rPr lang="en-US" dirty="0" err="1"/>
              <a:t>psec</a:t>
            </a:r>
            <a:r>
              <a:rPr lang="en-US" dirty="0"/>
              <a:t> detector response curve. Through </a:t>
            </a:r>
            <a:r>
              <a:rPr lang="en-US" dirty="0" err="1"/>
              <a:t>deconvolution</a:t>
            </a:r>
            <a:r>
              <a:rPr lang="en-US" dirty="0"/>
              <a:t> and assuming a Gaussian pulse, the full width half maximum pulse length of the nitrogen laser is 18.3 </a:t>
            </a:r>
            <a:r>
              <a:rPr lang="en-US" dirty="0" err="1"/>
              <a:t>psec</a:t>
            </a:r>
            <a:r>
              <a:rPr lang="en-US" dirty="0"/>
              <a:t> (insert)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45720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Response </a:t>
            </a:r>
            <a:r>
              <a:rPr lang="en-US" dirty="0"/>
              <a:t>curves of 33GHz </a:t>
            </a:r>
            <a:r>
              <a:rPr lang="en-US" dirty="0" smtClean="0"/>
              <a:t>scope with </a:t>
            </a:r>
            <a:r>
              <a:rPr lang="en-US" dirty="0"/>
              <a:t>100 </a:t>
            </a:r>
            <a:r>
              <a:rPr lang="en-US" dirty="0" err="1"/>
              <a:t>psec</a:t>
            </a:r>
            <a:r>
              <a:rPr lang="en-US" dirty="0"/>
              <a:t>, 50 </a:t>
            </a:r>
            <a:r>
              <a:rPr lang="en-US" dirty="0" err="1"/>
              <a:t>psec</a:t>
            </a:r>
            <a:r>
              <a:rPr lang="en-US" dirty="0"/>
              <a:t> and </a:t>
            </a:r>
            <a:r>
              <a:rPr lang="en-US" dirty="0" smtClean="0"/>
              <a:t>18 </a:t>
            </a:r>
            <a:r>
              <a:rPr lang="en-US" dirty="0" err="1"/>
              <a:t>psec</a:t>
            </a:r>
            <a:r>
              <a:rPr lang="en-US" dirty="0"/>
              <a:t> detectors driven by 100 </a:t>
            </a:r>
            <a:r>
              <a:rPr lang="en-US" dirty="0" err="1"/>
              <a:t>fsec</a:t>
            </a:r>
            <a:r>
              <a:rPr lang="en-US" dirty="0"/>
              <a:t> laser pulse. </a:t>
            </a:r>
          </a:p>
        </p:txBody>
      </p:sp>
    </p:spTree>
    <p:extLst>
      <p:ext uri="{BB962C8B-B14F-4D97-AF65-F5344CB8AC3E}">
        <p14:creationId xmlns:p14="http://schemas.microsoft.com/office/powerpoint/2010/main" val="26907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lasing - O vs.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DDCFD-E246-4B42-B598-8806FD26EF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14067"/>
            <a:ext cx="3030801" cy="1843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3762203"/>
            <a:ext cx="4848746" cy="2574531"/>
          </a:xfrm>
        </p:spPr>
      </p:pic>
      <p:sp>
        <p:nvSpPr>
          <p:cNvPr id="10" name="TextBox 9"/>
          <p:cNvSpPr txBox="1"/>
          <p:nvPr/>
        </p:nvSpPr>
        <p:spPr>
          <a:xfrm>
            <a:off x="2891519" y="1295400"/>
            <a:ext cx="3194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Optical Pumping – two-photon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133600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Pump: 226nm</a:t>
            </a:r>
          </a:p>
          <a:p>
            <a:r>
              <a:rPr lang="en-US" dirty="0" smtClean="0"/>
              <a:t>O Emission: 845nm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2198498"/>
            <a:ext cx="216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Pump: 207nm</a:t>
            </a:r>
          </a:p>
          <a:p>
            <a:r>
              <a:rPr lang="en-US" dirty="0"/>
              <a:t>N</a:t>
            </a:r>
            <a:r>
              <a:rPr lang="en-US" dirty="0" smtClean="0"/>
              <a:t> Emission: 745nm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84176" y="3710869"/>
            <a:ext cx="2521424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6576" y="4320469"/>
            <a:ext cx="2521424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76" y="3750997"/>
            <a:ext cx="2324636" cy="26498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6200" y="4315767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– single line</a:t>
            </a:r>
          </a:p>
          <a:p>
            <a:r>
              <a:rPr lang="en-US" dirty="0" smtClean="0"/>
              <a:t>(3p)</a:t>
            </a:r>
            <a:r>
              <a:rPr lang="en-US" baseline="30000" dirty="0" smtClean="0"/>
              <a:t>3</a:t>
            </a:r>
            <a:r>
              <a:rPr lang="en-US" dirty="0" smtClean="0"/>
              <a:t>P – (3s)</a:t>
            </a:r>
            <a:r>
              <a:rPr lang="en-US" baseline="30000" dirty="0" smtClean="0"/>
              <a:t>3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30554" y="4177267"/>
            <a:ext cx="2437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 - two </a:t>
            </a:r>
            <a:r>
              <a:rPr lang="en-US" dirty="0"/>
              <a:t>lines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3p)</a:t>
            </a:r>
            <a:r>
              <a:rPr lang="en-US" baseline="30000" dirty="0"/>
              <a:t>4</a:t>
            </a:r>
            <a:r>
              <a:rPr lang="en-US" dirty="0"/>
              <a:t>S</a:t>
            </a:r>
            <a:r>
              <a:rPr lang="en-US" baseline="30000" dirty="0"/>
              <a:t>0</a:t>
            </a:r>
            <a:r>
              <a:rPr lang="en-US" baseline="-25000" dirty="0"/>
              <a:t>3/2</a:t>
            </a:r>
            <a:r>
              <a:rPr lang="en-US" baseline="30000" dirty="0"/>
              <a:t> </a:t>
            </a:r>
            <a:r>
              <a:rPr lang="en-US" dirty="0" smtClean="0"/>
              <a:t>-(</a:t>
            </a:r>
            <a:r>
              <a:rPr lang="en-US" dirty="0"/>
              <a:t>3s)</a:t>
            </a:r>
            <a:r>
              <a:rPr lang="en-US" baseline="30000" dirty="0"/>
              <a:t>4</a:t>
            </a:r>
            <a:r>
              <a:rPr lang="en-US" dirty="0"/>
              <a:t>P</a:t>
            </a:r>
            <a:r>
              <a:rPr lang="en-US" baseline="-25000" dirty="0"/>
              <a:t>1/2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(3p)</a:t>
            </a:r>
            <a:r>
              <a:rPr lang="en-US" baseline="30000" dirty="0"/>
              <a:t>4</a:t>
            </a:r>
            <a:r>
              <a:rPr lang="en-US" dirty="0"/>
              <a:t>S</a:t>
            </a:r>
            <a:r>
              <a:rPr lang="en-US" baseline="30000" dirty="0"/>
              <a:t>0</a:t>
            </a:r>
            <a:r>
              <a:rPr lang="en-US" baseline="-25000" dirty="0"/>
              <a:t>3/2</a:t>
            </a:r>
            <a:r>
              <a:rPr lang="en-US" baseline="30000" dirty="0"/>
              <a:t> </a:t>
            </a:r>
            <a:r>
              <a:rPr lang="en-US" dirty="0" smtClean="0"/>
              <a:t>-(3s)</a:t>
            </a:r>
            <a:r>
              <a:rPr lang="en-US" baseline="30000" dirty="0" smtClean="0"/>
              <a:t>4</a:t>
            </a:r>
            <a:r>
              <a:rPr lang="en-US" dirty="0" smtClean="0"/>
              <a:t>P</a:t>
            </a:r>
            <a:r>
              <a:rPr lang="en-US" baseline="-25000" dirty="0" smtClean="0"/>
              <a:t>3/2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1400" y="4015669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5954" y="1368535"/>
            <a:ext cx="91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1088" y="1374908"/>
            <a:ext cx="105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6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lasing - O vs.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DDCFD-E246-4B42-B598-8806FD26EF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0" y="1295400"/>
            <a:ext cx="20589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Laser pulse ~ 20ps</a:t>
            </a:r>
            <a:endParaRPr lang="en-US" dirty="0"/>
          </a:p>
        </p:txBody>
      </p:sp>
      <p:pic>
        <p:nvPicPr>
          <p:cNvPr id="17" name="Picture 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60550"/>
            <a:ext cx="3398318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800600" y="1828800"/>
            <a:ext cx="2891611" cy="2662214"/>
            <a:chOff x="3048000" y="2389095"/>
            <a:chExt cx="3207522" cy="30480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438400"/>
              <a:ext cx="1371600" cy="128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389095"/>
              <a:ext cx="3207522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838200" y="44958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Pulse-width &lt; </a:t>
            </a:r>
            <a:r>
              <a:rPr lang="en-US" dirty="0" smtClean="0"/>
              <a:t>30ps</a:t>
            </a:r>
          </a:p>
          <a:p>
            <a:r>
              <a:rPr lang="en-US" dirty="0" smtClean="0"/>
              <a:t>Spectral measurement: </a:t>
            </a:r>
          </a:p>
          <a:p>
            <a:r>
              <a:rPr lang="en-US" dirty="0" smtClean="0"/>
              <a:t>pulse &gt;10ps</a:t>
            </a:r>
            <a:endParaRPr lang="en-US" dirty="0"/>
          </a:p>
          <a:p>
            <a:r>
              <a:rPr lang="en-US" dirty="0"/>
              <a:t>Atomic oxygen lifetime: 34ns!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53000" y="4724401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Pulse-width </a:t>
            </a:r>
            <a:r>
              <a:rPr lang="en-US" dirty="0" smtClean="0"/>
              <a:t>~ 20ps</a:t>
            </a:r>
          </a:p>
          <a:p>
            <a:r>
              <a:rPr lang="en-US" dirty="0" smtClean="0"/>
              <a:t>Atomic </a:t>
            </a:r>
            <a:r>
              <a:rPr lang="en-US" dirty="0"/>
              <a:t>oxygen lifetime: </a:t>
            </a:r>
            <a:r>
              <a:rPr lang="en-US" dirty="0" smtClean="0"/>
              <a:t>43ns</a:t>
            </a:r>
            <a:r>
              <a:rPr lang="en-US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3841" y="1452810"/>
            <a:ext cx="91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31886" y="1452810"/>
            <a:ext cx="105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67235" y="5867400"/>
            <a:ext cx="2448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Fast coherent emission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1828800"/>
            <a:ext cx="0" cy="381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7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5" name="Group 21"/>
          <p:cNvGrpSpPr>
            <a:grpSpLocks/>
          </p:cNvGrpSpPr>
          <p:nvPr/>
        </p:nvGrpSpPr>
        <p:grpSpPr bwMode="auto">
          <a:xfrm>
            <a:off x="6598444" y="1305017"/>
            <a:ext cx="2362200" cy="2135187"/>
            <a:chOff x="183000" y="2140775"/>
            <a:chExt cx="3317336" cy="2503822"/>
          </a:xfrm>
        </p:grpSpPr>
        <p:pic>
          <p:nvPicPr>
            <p:cNvPr id="22536" name="Picture 2" descr="http://media.web.britannica.com/eb-media/79/279-004-558CC1FB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00" y="2140775"/>
              <a:ext cx="3317336" cy="244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05463" y="4422570"/>
              <a:ext cx="1594873" cy="222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Coherence time - </a:t>
            </a:r>
            <a:r>
              <a:rPr lang="en-US" dirty="0"/>
              <a:t>O vs. N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3B71F20B-4E69-4F35-A773-862142DBE97D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23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80070" y="4333662"/>
            <a:ext cx="3664998" cy="2213190"/>
            <a:chOff x="0" y="0"/>
            <a:chExt cx="7162800" cy="4383433"/>
          </a:xfrm>
        </p:grpSpPr>
        <p:pic>
          <p:nvPicPr>
            <p:cNvPr id="2253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79950" cy="438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6" descr="C:\Users\arthur\Desktop\N-laser\020613\fringe10cm-28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82" y="100953"/>
              <a:ext cx="1166274" cy="1165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7" descr="C:\Users\arthur\Desktop\N-laser\020613\fringe10cm-5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788" y="2495219"/>
              <a:ext cx="1166274" cy="1165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8" descr="C:\Users\arthur\Desktop\N-laser\020613\fringe10cm-16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82" y="1300680"/>
              <a:ext cx="1166274" cy="1165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478" y="40033"/>
              <a:ext cx="1469322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2743354" y="684694"/>
              <a:ext cx="1933955" cy="2706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896160" y="1882910"/>
              <a:ext cx="1781150" cy="52046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199384" y="3078813"/>
              <a:ext cx="1482700" cy="46725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nut 13"/>
            <p:cNvSpPr/>
            <p:nvPr/>
          </p:nvSpPr>
          <p:spPr>
            <a:xfrm>
              <a:off x="4725061" y="152668"/>
              <a:ext cx="1086357" cy="1066366"/>
            </a:xfrm>
            <a:prstGeom prst="donut">
              <a:avLst>
                <a:gd name="adj" fmla="val 1411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5" name="Donut 14"/>
            <p:cNvSpPr/>
            <p:nvPr/>
          </p:nvSpPr>
          <p:spPr>
            <a:xfrm>
              <a:off x="4725061" y="2553725"/>
              <a:ext cx="1086357" cy="1068678"/>
            </a:xfrm>
            <a:prstGeom prst="donut">
              <a:avLst>
                <a:gd name="adj" fmla="val 1411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" name="Donut 15"/>
            <p:cNvSpPr/>
            <p:nvPr/>
          </p:nvSpPr>
          <p:spPr>
            <a:xfrm>
              <a:off x="4725061" y="1334692"/>
              <a:ext cx="1086357" cy="1068678"/>
            </a:xfrm>
            <a:prstGeom prst="donut">
              <a:avLst>
                <a:gd name="adj" fmla="val 1411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05960" y="3337886"/>
              <a:ext cx="265023" cy="2822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03572" y="2132731"/>
              <a:ext cx="267411" cy="303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22673" y="946082"/>
              <a:ext cx="245924" cy="2729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Times New Roman"/>
                  <a:ea typeface="Times New Roman"/>
                </a:rPr>
                <a:t> </a:t>
              </a:r>
            </a:p>
          </p:txBody>
        </p:sp>
      </p:grpSp>
      <p:sp>
        <p:nvSpPr>
          <p:cNvPr id="22533" name="TextBox 19"/>
          <p:cNvSpPr txBox="1">
            <a:spLocks noChangeArrowheads="1"/>
          </p:cNvSpPr>
          <p:nvPr/>
        </p:nvSpPr>
        <p:spPr bwMode="auto">
          <a:xfrm>
            <a:off x="3962400" y="5867400"/>
            <a:ext cx="3132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/>
              <a:t>10 cm focusing – </a:t>
            </a:r>
            <a:r>
              <a:rPr lang="en-US" sz="1400" dirty="0" smtClean="0"/>
              <a:t>10 </a:t>
            </a:r>
            <a:r>
              <a:rPr lang="en-US" sz="1400" dirty="0" err="1"/>
              <a:t>ps</a:t>
            </a:r>
            <a:r>
              <a:rPr lang="en-US" sz="1400" dirty="0"/>
              <a:t> coherence time</a:t>
            </a:r>
          </a:p>
          <a:p>
            <a:pPr eaLnBrk="1" hangingPunct="1"/>
            <a:r>
              <a:rPr lang="en-US" sz="1400" dirty="0" smtClean="0"/>
              <a:t>30 </a:t>
            </a:r>
            <a:r>
              <a:rPr lang="en-US" sz="1400" dirty="0"/>
              <a:t>cm focusing – 35ps coherence time</a:t>
            </a:r>
          </a:p>
        </p:txBody>
      </p:sp>
      <p:sp>
        <p:nvSpPr>
          <p:cNvPr id="22534" name="Rectangle 20"/>
          <p:cNvSpPr>
            <a:spLocks noChangeArrowheads="1"/>
          </p:cNvSpPr>
          <p:nvPr/>
        </p:nvSpPr>
        <p:spPr bwMode="auto">
          <a:xfrm>
            <a:off x="133397" y="1286522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Michelson - Morley interferometer </a:t>
            </a:r>
            <a:r>
              <a:rPr lang="en-US" sz="2000" dirty="0" smtClean="0"/>
              <a:t>– </a:t>
            </a:r>
            <a:r>
              <a:rPr lang="en-US" sz="2000" dirty="0"/>
              <a:t>first order </a:t>
            </a:r>
            <a:r>
              <a:rPr lang="en-US" sz="2000" dirty="0" smtClean="0"/>
              <a:t>autocorrelation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Measures </a:t>
            </a:r>
            <a:r>
              <a:rPr lang="en-US" sz="2000" dirty="0"/>
              <a:t>coherence time (given by the laser bandwidth).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1859" y="1988510"/>
            <a:ext cx="4435756" cy="2435691"/>
            <a:chOff x="0" y="14289"/>
            <a:chExt cx="4038600" cy="1944686"/>
          </a:xfrm>
        </p:grpSpPr>
        <p:grpSp>
          <p:nvGrpSpPr>
            <p:cNvPr id="25" name="Group 24"/>
            <p:cNvGrpSpPr/>
            <p:nvPr/>
          </p:nvGrpSpPr>
          <p:grpSpPr>
            <a:xfrm>
              <a:off x="625844" y="201965"/>
              <a:ext cx="2879355" cy="1600200"/>
              <a:chOff x="625846" y="201965"/>
              <a:chExt cx="8153400" cy="2314576"/>
            </a:xfrm>
          </p:grpSpPr>
          <p:pic>
            <p:nvPicPr>
              <p:cNvPr id="27" name="Picture 2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6671" y="201966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506" y="201966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6271" y="201966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646" y="201965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446" y="201966"/>
                <a:ext cx="1552575" cy="231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625846" y="2259366"/>
                <a:ext cx="8153400" cy="257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89"/>
              <a:ext cx="4038600" cy="1944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035477" y="2378187"/>
            <a:ext cx="1441319" cy="4721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Z</a:t>
            </a:r>
            <a:r>
              <a:rPr lang="en-US" sz="1200" baseline="-25000" dirty="0">
                <a:effectLst/>
                <a:latin typeface="Calibri"/>
                <a:ea typeface="Calibri"/>
                <a:cs typeface="Times New Roman"/>
              </a:rPr>
              <a:t>0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&lt;1mm, </a:t>
            </a:r>
            <a:r>
              <a:rPr lang="en-US" sz="1200" i="1" dirty="0" err="1">
                <a:effectLst/>
                <a:latin typeface="Symbol"/>
                <a:ea typeface="Calibri"/>
                <a:cs typeface="Times New Roman"/>
              </a:rPr>
              <a:t>t</a:t>
            </a:r>
            <a:r>
              <a:rPr lang="en-US" sz="1200" i="1" baseline="-25000" dirty="0" err="1">
                <a:effectLst/>
                <a:latin typeface="Calibri"/>
                <a:ea typeface="Calibri"/>
                <a:cs typeface="Times New Roman"/>
              </a:rPr>
              <a:t>coh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=6ps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Z</a:t>
            </a:r>
            <a:r>
              <a:rPr lang="en-US" sz="1200" baseline="-25000" dirty="0">
                <a:effectLst/>
                <a:latin typeface="Calibri"/>
                <a:ea typeface="Calibri"/>
                <a:cs typeface="Times New Roman"/>
              </a:rPr>
              <a:t>0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&gt;10mm, </a:t>
            </a:r>
            <a:r>
              <a:rPr lang="en-US" sz="1200" dirty="0" err="1">
                <a:effectLst/>
                <a:latin typeface="Symbol"/>
                <a:ea typeface="Calibri"/>
                <a:cs typeface="Times New Roman"/>
              </a:rPr>
              <a:t>t</a:t>
            </a:r>
            <a:r>
              <a:rPr lang="en-US" sz="1200" i="1" baseline="-25000" dirty="0" err="1">
                <a:effectLst/>
                <a:latin typeface="Calibri"/>
                <a:ea typeface="Calibri"/>
                <a:cs typeface="Times New Roman"/>
              </a:rPr>
              <a:t>coh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=23ps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67005" y="3901735"/>
            <a:ext cx="3953192" cy="122495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mbria"/>
                <a:ea typeface="Calibri"/>
                <a:cs typeface="Times New Roman"/>
              </a:rPr>
              <a:t>Coherence length: auto-correlations indicate </a:t>
            </a:r>
            <a:r>
              <a:rPr lang="en-US" b="1" dirty="0">
                <a:latin typeface="Cambria"/>
                <a:ea typeface="Calibri"/>
                <a:cs typeface="Times New Roman"/>
              </a:rPr>
              <a:t>bandwidth limited </a:t>
            </a:r>
            <a:r>
              <a:rPr lang="en-US" b="1" dirty="0" smtClean="0">
                <a:latin typeface="Cambria"/>
                <a:ea typeface="Calibri"/>
                <a:cs typeface="Times New Roman"/>
              </a:rPr>
              <a:t>pulses!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/>
            </a:r>
            <a:br>
              <a:rPr lang="en-US" dirty="0" smtClean="0">
                <a:latin typeface="Cambria"/>
                <a:ea typeface="Calibri"/>
                <a:cs typeface="Times New Roman"/>
              </a:rPr>
            </a:br>
            <a:r>
              <a:rPr lang="en-US" dirty="0" smtClean="0">
                <a:latin typeface="Cambria"/>
                <a:ea typeface="Calibri"/>
                <a:cs typeface="Times New Roman"/>
              </a:rPr>
              <a:t>(</a:t>
            </a:r>
            <a:r>
              <a:rPr lang="en-US" dirty="0">
                <a:latin typeface="Cambria"/>
                <a:ea typeface="Calibri"/>
                <a:cs typeface="Times New Roman"/>
              </a:rPr>
              <a:t>measured </a:t>
            </a:r>
            <a:r>
              <a:rPr lang="en-US" dirty="0" err="1" smtClean="0">
                <a:latin typeface="Cambria"/>
                <a:ea typeface="Calibri"/>
                <a:cs typeface="Times New Roman"/>
              </a:rPr>
              <a:t>pulsewidth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en-US" dirty="0">
                <a:latin typeface="Cambria"/>
                <a:ea typeface="Calibri"/>
                <a:cs typeface="Times New Roman"/>
              </a:rPr>
              <a:t>10ps&lt;</a:t>
            </a:r>
            <a:r>
              <a:rPr lang="en-US" i="1" dirty="0">
                <a:latin typeface="Symbol"/>
                <a:ea typeface="Calibri"/>
                <a:cs typeface="Times New Roman"/>
              </a:rPr>
              <a:t>t</a:t>
            </a:r>
            <a:r>
              <a:rPr lang="en-US" dirty="0">
                <a:latin typeface="Cambria"/>
                <a:ea typeface="Calibri"/>
                <a:cs typeface="Times New Roman"/>
              </a:rPr>
              <a:t>&lt;30ps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)</a:t>
            </a:r>
            <a:endParaRPr lang="en-US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514600"/>
            <a:ext cx="91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5257800"/>
            <a:ext cx="105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vs. O</a:t>
            </a:r>
            <a:r>
              <a:rPr lang="en-US" baseline="-25000" dirty="0" smtClean="0"/>
              <a:t>2</a:t>
            </a:r>
            <a:r>
              <a:rPr lang="en-US" dirty="0" smtClean="0"/>
              <a:t> : Molecular dissociation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625975"/>
          </a:xfrm>
        </p:spPr>
        <p:txBody>
          <a:bodyPr/>
          <a:lstStyle/>
          <a:p>
            <a:r>
              <a:rPr lang="en-US" sz="2400" dirty="0" smtClean="0"/>
              <a:t>Nitrogen is harder to break than oxygen – UV pulse not strong enough: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dirty="0" smtClean="0"/>
              <a:t>Need double pulsing (use most energy for dissociation: first UV pulse dissociates, later pulse excites the atoms)</a:t>
            </a:r>
          </a:p>
          <a:p>
            <a:pPr lvl="1"/>
            <a:r>
              <a:rPr lang="en-US" sz="2400" dirty="0" smtClean="0"/>
              <a:t>Create N-atoms in advance using another laser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4409B624-9202-4945-922A-77BF001F6372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24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828800" y="2514600"/>
            <a:ext cx="5368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Dissociation energy (enthalpy change) at 298 K:</a:t>
            </a:r>
          </a:p>
          <a:p>
            <a:pPr eaLnBrk="1" hangingPunct="1"/>
            <a:r>
              <a:rPr lang="en-US" sz="2000" dirty="0"/>
              <a:t>O-O  	498.34 kJ/</a:t>
            </a:r>
            <a:r>
              <a:rPr lang="en-US" sz="2000" dirty="0" err="1"/>
              <a:t>mol</a:t>
            </a:r>
            <a:r>
              <a:rPr lang="en-US" sz="2000" dirty="0"/>
              <a:t>	5.16eV</a:t>
            </a:r>
          </a:p>
          <a:p>
            <a:pPr eaLnBrk="1" hangingPunct="1"/>
            <a:r>
              <a:rPr lang="en-US" sz="2000" dirty="0"/>
              <a:t>N-N	945.33 kJ/</a:t>
            </a:r>
            <a:r>
              <a:rPr lang="en-US" sz="2000" dirty="0" err="1"/>
              <a:t>mol</a:t>
            </a:r>
            <a:r>
              <a:rPr lang="en-US" sz="2000" dirty="0"/>
              <a:t>	9.78eV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Nitrogen pump: Double pulsing</a:t>
            </a:r>
            <a:endParaRPr 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35144882-AAAC-4BC9-B608-3E1BC729BB08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25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838200" y="5486400"/>
            <a:ext cx="511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UV1:UV2   (splitting ratio between UV pulses)</a:t>
            </a:r>
          </a:p>
          <a:p>
            <a:pPr eaLnBrk="1" hangingPunct="1"/>
            <a:r>
              <a:rPr lang="en-US" sz="2000"/>
              <a:t>Best UV2: 20% (dissociation is critical)</a:t>
            </a:r>
          </a:p>
        </p:txBody>
      </p:sp>
      <p:grpSp>
        <p:nvGrpSpPr>
          <p:cNvPr id="26629" name="Group 21"/>
          <p:cNvGrpSpPr>
            <a:grpSpLocks/>
          </p:cNvGrpSpPr>
          <p:nvPr/>
        </p:nvGrpSpPr>
        <p:grpSpPr bwMode="auto">
          <a:xfrm>
            <a:off x="381000" y="1524000"/>
            <a:ext cx="8001000" cy="3676650"/>
            <a:chOff x="381000" y="1524000"/>
            <a:chExt cx="8001001" cy="3676650"/>
          </a:xfrm>
        </p:grpSpPr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24000"/>
              <a:ext cx="35337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226" y="1533525"/>
              <a:ext cx="35337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TextBox 8"/>
            <p:cNvSpPr txBox="1">
              <a:spLocks noChangeArrowheads="1"/>
            </p:cNvSpPr>
            <p:nvPr/>
          </p:nvSpPr>
          <p:spPr bwMode="auto">
            <a:xfrm>
              <a:off x="4142908" y="3339803"/>
              <a:ext cx="67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B050"/>
                  </a:solidFill>
                  <a:latin typeface="Arial" panose="020B0604020202020204" pitchFamily="34" charset="0"/>
                </a:rPr>
                <a:t>REMPI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3375" y="3111500"/>
              <a:ext cx="677863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N-laser</a:t>
              </a:r>
            </a:p>
          </p:txBody>
        </p:sp>
        <p:sp>
          <p:nvSpPr>
            <p:cNvPr id="26634" name="TextBox 10"/>
            <p:cNvSpPr txBox="1">
              <a:spLocks noChangeArrowheads="1"/>
            </p:cNvSpPr>
            <p:nvPr/>
          </p:nvSpPr>
          <p:spPr bwMode="auto">
            <a:xfrm>
              <a:off x="4094990" y="2897340"/>
              <a:ext cx="8242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UV pump</a:t>
              </a:r>
            </a:p>
          </p:txBody>
        </p:sp>
        <p:sp>
          <p:nvSpPr>
            <p:cNvPr id="26635" name="TextBox 12"/>
            <p:cNvSpPr txBox="1">
              <a:spLocks noChangeArrowheads="1"/>
            </p:cNvSpPr>
            <p:nvPr/>
          </p:nvSpPr>
          <p:spPr bwMode="auto">
            <a:xfrm>
              <a:off x="2383130" y="1966454"/>
              <a:ext cx="1300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100% : 0%</a:t>
              </a:r>
            </a:p>
          </p:txBody>
        </p:sp>
        <p:sp>
          <p:nvSpPr>
            <p:cNvPr id="26636" name="TextBox 14"/>
            <p:cNvSpPr txBox="1">
              <a:spLocks noChangeArrowheads="1"/>
            </p:cNvSpPr>
            <p:nvPr/>
          </p:nvSpPr>
          <p:spPr bwMode="auto">
            <a:xfrm>
              <a:off x="2438401" y="3678793"/>
              <a:ext cx="1300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70% : 30%</a:t>
              </a:r>
            </a:p>
          </p:txBody>
        </p:sp>
        <p:sp>
          <p:nvSpPr>
            <p:cNvPr id="26637" name="TextBox 15"/>
            <p:cNvSpPr txBox="1">
              <a:spLocks noChangeArrowheads="1"/>
            </p:cNvSpPr>
            <p:nvPr/>
          </p:nvSpPr>
          <p:spPr bwMode="auto">
            <a:xfrm>
              <a:off x="6764452" y="1994326"/>
              <a:ext cx="1300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85% : 15%</a:t>
              </a:r>
            </a:p>
          </p:txBody>
        </p:sp>
        <p:sp>
          <p:nvSpPr>
            <p:cNvPr id="26638" name="TextBox 16"/>
            <p:cNvSpPr txBox="1">
              <a:spLocks noChangeArrowheads="1"/>
            </p:cNvSpPr>
            <p:nvPr/>
          </p:nvSpPr>
          <p:spPr bwMode="auto">
            <a:xfrm>
              <a:off x="6654022" y="3907393"/>
              <a:ext cx="1300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30% : 70%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7400" y="3386138"/>
              <a:ext cx="665163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26201" y="3387725"/>
              <a:ext cx="665163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266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3133725"/>
              <a:ext cx="35337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225" y="3133724"/>
              <a:ext cx="35337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63738" y="4903788"/>
              <a:ext cx="673100" cy="2301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Arial" charset="0"/>
                </a:rPr>
                <a:t>Time (ns)</a:t>
              </a:r>
              <a:endParaRPr lang="en-US" sz="900" dirty="0"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94451" y="4930775"/>
              <a:ext cx="671513" cy="231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Arial" charset="0"/>
                </a:rPr>
                <a:t>Time (ns)</a:t>
              </a:r>
              <a:endParaRPr lang="en-US" sz="900" dirty="0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463" y="1914525"/>
              <a:ext cx="381000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9339" y="1860550"/>
              <a:ext cx="381000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19600" y="1219200"/>
            <a:ext cx="136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1219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15240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6631" idx="0"/>
          </p:cNvCxnSpPr>
          <p:nvPr/>
        </p:nvCxnSpPr>
        <p:spPr>
          <a:xfrm flipH="1">
            <a:off x="6172200" y="1533525"/>
            <a:ext cx="442913" cy="14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Air laser and Radar REMPI:</a:t>
            </a:r>
            <a:br>
              <a:rPr lang="en-US" dirty="0"/>
            </a:br>
            <a:r>
              <a:rPr lang="en-US" dirty="0"/>
              <a:t>Emission </a:t>
            </a:r>
            <a:r>
              <a:rPr lang="en-US" dirty="0" err="1"/>
              <a:t>vs</a:t>
            </a:r>
            <a:r>
              <a:rPr lang="en-US" dirty="0"/>
              <a:t> Ionization</a:t>
            </a: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24579" name="Picture 7" descr="Description: 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58975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100GHzMWSet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133600"/>
            <a:ext cx="386556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62600" y="1930400"/>
            <a:ext cx="76200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582" name="Content Placeholder 2"/>
          <p:cNvSpPr>
            <a:spLocks/>
          </p:cNvSpPr>
          <p:nvPr/>
        </p:nvSpPr>
        <p:spPr bwMode="auto">
          <a:xfrm>
            <a:off x="236538" y="2667000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en-US" sz="2000"/>
              <a:t>Forward and backward detectors monitor the emission (lasing).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en-US" sz="2000"/>
          </a:p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en-US" sz="2000"/>
              <a:t>The 100 GHz microwave system monitors the Radar REMPI signal (ionization).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en-US" sz="2000"/>
          </a:p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en-US" sz="2000"/>
              <a:t>The REMPI (or RIS) signal measures the density of excited atoms.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en-US" sz="2000"/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3080543" y="5602287"/>
            <a:ext cx="4964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/>
              <a:t>REMPI – Resonantly Enhanced Multi-Photon Ionization</a:t>
            </a:r>
          </a:p>
          <a:p>
            <a:pPr eaLnBrk="1" hangingPunct="1"/>
            <a:r>
              <a:rPr lang="en-US" sz="1600" dirty="0"/>
              <a:t>RIS – Resonance Ionization Spectroscopy</a:t>
            </a:r>
          </a:p>
        </p:txBody>
      </p:sp>
      <p:sp>
        <p:nvSpPr>
          <p:cNvPr id="3" name="Rectangle 2"/>
          <p:cNvSpPr/>
          <p:nvPr/>
        </p:nvSpPr>
        <p:spPr>
          <a:xfrm>
            <a:off x="6781800" y="1447800"/>
            <a:ext cx="193516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7800" y="2667000"/>
            <a:ext cx="58578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419600" y="6477000"/>
            <a:ext cx="350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dirty="0">
                <a:latin typeface="Arial" panose="020B0604020202020204" pitchFamily="34" charset="0"/>
              </a:rPr>
              <a:t>A. </a:t>
            </a:r>
            <a:r>
              <a:rPr lang="en-US" sz="1000" dirty="0" err="1">
                <a:latin typeface="Arial" panose="020B0604020202020204" pitchFamily="34" charset="0"/>
              </a:rPr>
              <a:t>Dogariu</a:t>
            </a:r>
            <a:r>
              <a:rPr lang="en-US" sz="1000" dirty="0">
                <a:latin typeface="Arial" panose="020B0604020202020204" pitchFamily="34" charset="0"/>
              </a:rPr>
              <a:t> and R. B. Miles, </a:t>
            </a:r>
            <a:r>
              <a:rPr lang="en-US" sz="1000" i="1" dirty="0">
                <a:latin typeface="Arial" panose="020B0604020202020204" pitchFamily="34" charset="0"/>
              </a:rPr>
              <a:t>Appl. Opt. </a:t>
            </a:r>
            <a:r>
              <a:rPr lang="en-US" sz="1000" b="1" dirty="0">
                <a:latin typeface="Arial" panose="020B0604020202020204" pitchFamily="34" charset="0"/>
              </a:rPr>
              <a:t>50, </a:t>
            </a:r>
            <a:r>
              <a:rPr lang="en-US" sz="1000" dirty="0">
                <a:latin typeface="Arial" panose="020B0604020202020204" pitchFamily="34" charset="0"/>
              </a:rPr>
              <a:t>A68 (2011).</a:t>
            </a:r>
          </a:p>
        </p:txBody>
      </p:sp>
    </p:spTree>
    <p:extLst>
      <p:ext uri="{BB962C8B-B14F-4D97-AF65-F5344CB8AC3E}">
        <p14:creationId xmlns:p14="http://schemas.microsoft.com/office/powerpoint/2010/main" val="945519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Two-photon excitation spectra</a:t>
            </a: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7E8DA46B-C48E-4E5A-84EB-B9FEE8880E27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27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1557338" y="1219200"/>
            <a:ext cx="6453187" cy="4191000"/>
            <a:chOff x="1716854" y="1371600"/>
            <a:chExt cx="6453187" cy="4191000"/>
          </a:xfrm>
        </p:grpSpPr>
        <p:pic>
          <p:nvPicPr>
            <p:cNvPr id="276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854" y="1528762"/>
              <a:ext cx="6453187" cy="372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29566" y="1371600"/>
              <a:ext cx="3276600" cy="419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7653" name="Group 12"/>
          <p:cNvGrpSpPr>
            <a:grpSpLocks/>
          </p:cNvGrpSpPr>
          <p:nvPr/>
        </p:nvGrpSpPr>
        <p:grpSpPr bwMode="auto">
          <a:xfrm>
            <a:off x="381000" y="1447800"/>
            <a:ext cx="3276600" cy="3649663"/>
            <a:chOff x="838200" y="2217483"/>
            <a:chExt cx="3048000" cy="3421317"/>
          </a:xfrm>
        </p:grpSpPr>
        <p:pic>
          <p:nvPicPr>
            <p:cNvPr id="2765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56008"/>
              <a:ext cx="3048000" cy="178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133305" y="5372416"/>
              <a:ext cx="609895" cy="266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Time (ns)</a:t>
              </a:r>
              <a:endParaRPr lang="en-US" sz="800" dirty="0"/>
            </a:p>
          </p:txBody>
        </p:sp>
        <p:grpSp>
          <p:nvGrpSpPr>
            <p:cNvPr id="27660" name="Group 9"/>
            <p:cNvGrpSpPr>
              <a:grpSpLocks/>
            </p:cNvGrpSpPr>
            <p:nvPr/>
          </p:nvGrpSpPr>
          <p:grpSpPr bwMode="auto">
            <a:xfrm>
              <a:off x="838200" y="2217483"/>
              <a:ext cx="3048000" cy="1788048"/>
              <a:chOff x="838200" y="1694818"/>
              <a:chExt cx="3048000" cy="1788048"/>
            </a:xfrm>
          </p:grpSpPr>
          <p:pic>
            <p:nvPicPr>
              <p:cNvPr id="2766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694818"/>
                <a:ext cx="3048000" cy="1782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133305" y="3217223"/>
                <a:ext cx="609895" cy="2663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872166" y="2591016"/>
              <a:ext cx="305686" cy="2515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720725" y="5137150"/>
            <a:ext cx="766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Microwave scattering shows off-resonant AND resonant signal.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The difference is due to the atomic nitrogen 2+1 REMPI.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N-laser and N-REMPI start from the same excited state.</a:t>
            </a:r>
          </a:p>
        </p:txBody>
      </p:sp>
      <p:sp>
        <p:nvSpPr>
          <p:cNvPr id="27655" name="TextBox 14"/>
          <p:cNvSpPr txBox="1">
            <a:spLocks noChangeArrowheads="1"/>
          </p:cNvSpPr>
          <p:nvPr/>
        </p:nvSpPr>
        <p:spPr bwMode="auto">
          <a:xfrm>
            <a:off x="2079625" y="2301875"/>
            <a:ext cx="67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B050"/>
                </a:solidFill>
                <a:latin typeface="Arial" panose="020B0604020202020204" pitchFamily="34" charset="0"/>
              </a:rPr>
              <a:t>REMPI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1213" y="2073275"/>
            <a:ext cx="6778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N-laser</a:t>
            </a:r>
          </a:p>
        </p:txBody>
      </p:sp>
      <p:sp>
        <p:nvSpPr>
          <p:cNvPr id="27657" name="TextBox 16"/>
          <p:cNvSpPr txBox="1">
            <a:spLocks noChangeArrowheads="1"/>
          </p:cNvSpPr>
          <p:nvPr/>
        </p:nvSpPr>
        <p:spPr bwMode="auto">
          <a:xfrm>
            <a:off x="2032000" y="1860550"/>
            <a:ext cx="82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</a:rPr>
              <a:t>UV pump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213" y="210011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 resonance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29000" y="3758571"/>
            <a:ext cx="162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Off resonance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Pre-dissociation of nitrogen</a:t>
            </a: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38A2ACAD-517D-4B1C-8D10-B8B021B016A8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28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984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752600"/>
            <a:ext cx="29241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752600"/>
            <a:ext cx="29241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609600" y="5105400"/>
            <a:ext cx="8404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/>
              <a:t>  Nd:YAG at 1064nm sparks in air 100ns before the UV pulse(s).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/>
              <a:t> The N-atom emission with pre-dissociated nitrogen is 250 times stronger; </a:t>
            </a:r>
            <a:br>
              <a:rPr lang="en-US" sz="2000"/>
            </a:br>
            <a:r>
              <a:rPr lang="en-US" sz="2000"/>
              <a:t>no need for double UV pulsing.</a:t>
            </a:r>
          </a:p>
        </p:txBody>
      </p:sp>
      <p:sp>
        <p:nvSpPr>
          <p:cNvPr id="3" name="Explosion 1 2"/>
          <p:cNvSpPr/>
          <p:nvPr/>
        </p:nvSpPr>
        <p:spPr>
          <a:xfrm>
            <a:off x="3810000" y="3505200"/>
            <a:ext cx="304800" cy="228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6629400" y="3505200"/>
            <a:ext cx="304800" cy="228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934200" cy="835152"/>
          </a:xfrm>
        </p:spPr>
        <p:txBody>
          <a:bodyPr/>
          <a:lstStyle/>
          <a:p>
            <a:r>
              <a:rPr lang="en-US" dirty="0" smtClean="0"/>
              <a:t>N-laser with fs pre-dissociation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1447800"/>
            <a:ext cx="5105401" cy="2487706"/>
            <a:chOff x="761999" y="1703294"/>
            <a:chExt cx="7317007" cy="3935506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840505" y="2514600"/>
              <a:ext cx="1447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708275" y="2505635"/>
              <a:ext cx="1638300" cy="5602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562600" y="3018865"/>
              <a:ext cx="152400" cy="1136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7"/>
              <a:endCxn id="7" idx="3"/>
            </p:cNvCxnSpPr>
            <p:nvPr/>
          </p:nvCxnSpPr>
          <p:spPr>
            <a:xfrm flipH="1" flipV="1">
              <a:off x="5838265" y="2788025"/>
              <a:ext cx="103420" cy="13379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1"/>
            </p:cNvCxnSpPr>
            <p:nvPr/>
          </p:nvCxnSpPr>
          <p:spPr>
            <a:xfrm flipH="1">
              <a:off x="5562600" y="4125959"/>
              <a:ext cx="1915" cy="979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941685" y="4175264"/>
              <a:ext cx="1915" cy="979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4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1703294"/>
              <a:ext cx="7317007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953000" y="5029200"/>
              <a:ext cx="1676401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Pre-dissociation</a:t>
              </a:r>
            </a:p>
            <a:p>
              <a:pPr algn="ctr"/>
              <a:r>
                <a:rPr lang="en-US" sz="1000" dirty="0" smtClean="0"/>
                <a:t>FS laser</a:t>
              </a:r>
              <a:endParaRPr lang="en-US" sz="10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486400" y="4114800"/>
              <a:ext cx="5334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gonal Stripe 6"/>
            <p:cNvSpPr/>
            <p:nvPr/>
          </p:nvSpPr>
          <p:spPr>
            <a:xfrm>
              <a:off x="5609665" y="2788025"/>
              <a:ext cx="304800" cy="38100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28" y="2438400"/>
            <a:ext cx="4093899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44196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Fast signal decay (due to electron recombination and attachment to </a:t>
            </a:r>
            <a:r>
              <a:rPr lang="en-US" dirty="0" smtClean="0"/>
              <a:t>oxygen</a:t>
            </a:r>
            <a:r>
              <a:rPr lang="en-US" baseline="30000" dirty="0" smtClean="0"/>
              <a:t>*</a:t>
            </a:r>
            <a:r>
              <a:rPr lang="en-US" dirty="0" smtClean="0"/>
              <a:t>)  </a:t>
            </a:r>
            <a:endParaRPr lang="en-US" dirty="0"/>
          </a:p>
          <a:p>
            <a:r>
              <a:rPr lang="en-US" dirty="0"/>
              <a:t>Can monitor </a:t>
            </a:r>
            <a:r>
              <a:rPr lang="en-US" dirty="0" smtClean="0"/>
              <a:t>density of N </a:t>
            </a:r>
            <a:r>
              <a:rPr lang="en-US" dirty="0"/>
              <a:t>atoms using Radar REMPI as early as </a:t>
            </a:r>
            <a:r>
              <a:rPr lang="en-US" dirty="0" smtClean="0"/>
              <a:t>10ns after dissociation!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791200"/>
            <a:ext cx="31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Multi-photon ionization (MPI)</a:t>
            </a:r>
          </a:p>
          <a:p>
            <a:r>
              <a:rPr lang="en-US" dirty="0" smtClean="0"/>
              <a:t>via microwave scattering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4929" y="5927467"/>
            <a:ext cx="44782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Dogariu et al., “Versatile </a:t>
            </a:r>
            <a:r>
              <a:rPr lang="en-US" sz="1000" dirty="0"/>
              <a:t>Radar  Measurement of the Electron Loss Rate in Air,”</a:t>
            </a:r>
            <a:r>
              <a:rPr lang="en-US" sz="1000" i="1" dirty="0"/>
              <a:t> Appl. Phys. </a:t>
            </a:r>
            <a:r>
              <a:rPr lang="en-US" sz="1000" i="1" dirty="0" err="1"/>
              <a:t>Lett</a:t>
            </a:r>
            <a:r>
              <a:rPr lang="en-US" sz="1000" i="1" dirty="0"/>
              <a:t>. </a:t>
            </a:r>
            <a:r>
              <a:rPr lang="en-US" sz="1000" b="1" dirty="0"/>
              <a:t>94</a:t>
            </a:r>
            <a:r>
              <a:rPr lang="en-US" sz="1000" dirty="0"/>
              <a:t>, 224102 (2013)</a:t>
            </a:r>
          </a:p>
        </p:txBody>
      </p:sp>
    </p:spTree>
    <p:extLst>
      <p:ext uri="{BB962C8B-B14F-4D97-AF65-F5344CB8AC3E}">
        <p14:creationId xmlns:p14="http://schemas.microsoft.com/office/powerpoint/2010/main" val="218479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76200" y="1295400"/>
            <a:ext cx="7924800" cy="5486400"/>
            <a:chOff x="2133600" y="1447800"/>
            <a:chExt cx="5754624" cy="3840480"/>
          </a:xfrm>
        </p:grpSpPr>
        <p:pic>
          <p:nvPicPr>
            <p:cNvPr id="12293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447800"/>
              <a:ext cx="2880360" cy="384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864" y="1447800"/>
              <a:ext cx="2880360" cy="384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0"/>
            <a:ext cx="59832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28600"/>
            <a:ext cx="2419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N-lasing and Radar REMPI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fs</a:t>
            </a:r>
            <a:r>
              <a:rPr lang="en-US" dirty="0" smtClean="0"/>
              <a:t> pre-dissociation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476885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651000"/>
            <a:ext cx="46863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827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Femtosecond (50fs) pulse dissociates the nitrogen molecules (strong Radar MPI signal)</a:t>
            </a:r>
          </a:p>
          <a:p>
            <a:r>
              <a:rPr lang="en-US" dirty="0" smtClean="0"/>
              <a:t>in advance of the two-photon induce atomic nitrogen Radar REMPI and N-lasing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6628" y="26289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Dissociation</a:t>
            </a:r>
            <a:endParaRPr lang="en-US" sz="1200" dirty="0"/>
          </a:p>
        </p:txBody>
      </p:sp>
      <p:sp>
        <p:nvSpPr>
          <p:cNvPr id="9" name="Left Arrow 8"/>
          <p:cNvSpPr/>
          <p:nvPr/>
        </p:nvSpPr>
        <p:spPr>
          <a:xfrm>
            <a:off x="1422578" y="2743200"/>
            <a:ext cx="202844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81260" y="335788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N-REMPI</a:t>
            </a:r>
            <a:endParaRPr lang="en-US" sz="1200" dirty="0"/>
          </a:p>
        </p:txBody>
      </p:sp>
      <p:sp>
        <p:nvSpPr>
          <p:cNvPr id="10" name="Right Arrow 9"/>
          <p:cNvSpPr/>
          <p:nvPr/>
        </p:nvSpPr>
        <p:spPr>
          <a:xfrm>
            <a:off x="2771860" y="3482848"/>
            <a:ext cx="1999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667000"/>
            <a:ext cx="990600" cy="3465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N-lasing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24200" y="2840252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N-dynamics after pre-dissociation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7688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34000"/>
            <a:ext cx="4172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REMPI signal contributions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resonant (atomic nitrogen ionization)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non-resonant (molecular ionization)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1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N-atoms density after dissociation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19200"/>
            <a:ext cx="5486400" cy="4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799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atmospheric air – highest density of atomic nitrogen is achieved 100-500ns after </a:t>
            </a:r>
          </a:p>
          <a:p>
            <a:r>
              <a:rPr lang="en-US" dirty="0" smtClean="0"/>
              <a:t>the femtosecond dissociation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N-laser vs pre-dissociation delay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01682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7688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86400"/>
            <a:ext cx="8461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laser gain mimics the atomic nitrogen density as measured by the Radar REMPI.</a:t>
            </a:r>
          </a:p>
          <a:p>
            <a:r>
              <a:rPr lang="en-US" dirty="0" smtClean="0"/>
              <a:t>Stimulated emission: gain coefficient proportional with the atomic nitrogen density.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7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N-laser temporal modes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830763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gain allows occasionally for several pulses </a:t>
            </a:r>
          </a:p>
          <a:p>
            <a:r>
              <a:rPr lang="en-US" dirty="0" smtClean="0"/>
              <a:t>during the 100ps pumping.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00200"/>
            <a:ext cx="3003712" cy="2786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4648200"/>
            <a:ext cx="298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Backwards N-laser emission</a:t>
            </a:r>
          </a:p>
          <a:p>
            <a:r>
              <a:rPr lang="en-US" dirty="0"/>
              <a:t>m</a:t>
            </a:r>
            <a:r>
              <a:rPr lang="en-US" dirty="0" smtClean="0"/>
              <a:t>easured 1m away with a </a:t>
            </a:r>
          </a:p>
          <a:p>
            <a:r>
              <a:rPr lang="en-US" dirty="0"/>
              <a:t>f</a:t>
            </a:r>
            <a:r>
              <a:rPr lang="en-US" dirty="0" smtClean="0"/>
              <a:t>iber </a:t>
            </a:r>
            <a:r>
              <a:rPr lang="en-US" dirty="0" err="1" smtClean="0"/>
              <a:t>minispectrometer</a:t>
            </a:r>
            <a:endParaRPr lang="en-US" dirty="0" smtClean="0"/>
          </a:p>
          <a:p>
            <a:r>
              <a:rPr lang="en-US" dirty="0" smtClean="0"/>
              <a:t>(Ocean Optics)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7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58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Nanosecond pumping (O-laser)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381000" y="5257800"/>
            <a:ext cx="661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10ns pulses with 1mJ/pulse – 300nJ/pulse emission @ 845nm</a:t>
            </a:r>
          </a:p>
          <a:p>
            <a:r>
              <a:rPr lang="en-US"/>
              <a:t>100ps pulses with 0.1mJ/pulse – 20nJ/pulse emission @845nm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7467600" y="5486400"/>
            <a:ext cx="125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</a:t>
            </a:r>
            <a:r>
              <a:rPr lang="en-US"/>
              <a:t> &gt; 2x10</a:t>
            </a:r>
            <a:r>
              <a:rPr lang="en-US" baseline="30000"/>
              <a:t>-4</a:t>
            </a:r>
            <a:endParaRPr lang="en-US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862138"/>
            <a:ext cx="47513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1831975"/>
            <a:ext cx="45180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28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3" descr="C:\Users\arthur\Desktop\rempi\O-laser\snowbird2011\nsmodes\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385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7" descr="C:\Users\arthur\Desktop\rempi\O-laser\snowbird2011\nsmodes\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90775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6" descr="C:\Users\arthur\Desktop\rempi\O-laser\snowbird2011\nsmodes\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5" descr="C:\Users\arthur\Desktop\rempi\O-laser\snowbird2011\nsmodes\3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Air laser modes (O-laser)</a:t>
            </a:r>
            <a:endParaRPr lang="en-US" dirty="0"/>
          </a:p>
        </p:txBody>
      </p:sp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457200" y="2590800"/>
            <a:ext cx="1979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Above resonance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Donut mode</a:t>
            </a:r>
          </a:p>
        </p:txBody>
      </p:sp>
      <p:pic>
        <p:nvPicPr>
          <p:cNvPr id="57352" name="Picture 11" descr="C:\Users\arthur\Desktop\rempi\O-laser\snowbird2011\nsmodes\7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2" descr="C:\Users\arthur\Desktop\rempi\O-laser\snowbird2011\nsmodes\6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C:\Users\arthur\Desktop\rempi\O-laser\snowbird2011\nsmodes\5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00375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85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Rectangle 17"/>
          <p:cNvSpPr>
            <a:spLocks noChangeArrowheads="1"/>
          </p:cNvSpPr>
          <p:nvPr/>
        </p:nvSpPr>
        <p:spPr bwMode="auto">
          <a:xfrm>
            <a:off x="5410200" y="2590800"/>
            <a:ext cx="201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Below resonance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Gaussian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/>
          </p:cNvSpPr>
          <p:nvPr>
            <p:ph type="title"/>
          </p:nvPr>
        </p:nvSpPr>
        <p:spPr bwMode="auto"/>
        <p:txBody>
          <a:bodyPr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Pre-dissociation of oxygen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0" y="107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796" name="Picture 7" descr="air_singleshot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2998" t="17740" r="16798" b="11749"/>
          <a:stretch>
            <a:fillRect/>
          </a:stretch>
        </p:blipFill>
        <p:spPr bwMode="auto">
          <a:xfrm>
            <a:off x="1447800" y="1676400"/>
            <a:ext cx="2590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0" y="236537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0" y="393541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800" name="Picture 5" descr="yag_singlshotiris37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21799" t="17519" r="18199" b="11681"/>
          <a:stretch>
            <a:fillRect/>
          </a:stretch>
        </p:blipFill>
        <p:spPr bwMode="auto">
          <a:xfrm>
            <a:off x="5029200" y="1676400"/>
            <a:ext cx="25908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0" y="5505450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457200" y="4398486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/>
              <a:t>Backscattered oxygen laser beam at 845nm </a:t>
            </a:r>
            <a:r>
              <a:rPr lang="en-US" dirty="0" smtClean="0"/>
              <a:t>focused </a:t>
            </a:r>
            <a:r>
              <a:rPr lang="en-US" dirty="0"/>
              <a:t>in air (left), </a:t>
            </a:r>
            <a:r>
              <a:rPr lang="en-US" dirty="0" smtClean="0"/>
              <a:t>and </a:t>
            </a:r>
            <a:r>
              <a:rPr lang="en-US" dirty="0"/>
              <a:t>in air with a 532nm pre-pulse (right). 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Pre-pulse (5</a:t>
            </a:r>
            <a:r>
              <a:rPr lang="en-US" dirty="0">
                <a:sym typeface="Symbol" pitchFamily="18" charset="2"/>
              </a:rPr>
              <a:t>s before resonant UV pulse) dissociates oxygen molecule and generates 100 times stronger atomic oxygen lasing emission.</a:t>
            </a:r>
          </a:p>
        </p:txBody>
      </p:sp>
    </p:spTree>
    <p:extLst>
      <p:ext uri="{BB962C8B-B14F-4D97-AF65-F5344CB8AC3E}">
        <p14:creationId xmlns:p14="http://schemas.microsoft.com/office/powerpoint/2010/main" val="309388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575"/>
            <a:ext cx="6934200" cy="835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Oxygen and Nitrogen remote atmospheric lasing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9BEF6AD1-AF25-4C70-B516-DA6628C6295F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38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80556"/>
              </p:ext>
            </p:extLst>
          </p:nvPr>
        </p:nvGraphicFramePr>
        <p:xfrm>
          <a:off x="228600" y="1371604"/>
          <a:ext cx="8686800" cy="472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8"/>
                <a:gridCol w="3443416"/>
                <a:gridCol w="3521676"/>
              </a:tblGrid>
              <a:tr h="3759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Nitrogen</a:t>
                      </a:r>
                      <a:endParaRPr lang="en-US" dirty="0"/>
                    </a:p>
                  </a:txBody>
                  <a:tcPr/>
                </a:tc>
              </a:tr>
              <a:tr h="375907">
                <a:tc>
                  <a:txBody>
                    <a:bodyPr/>
                    <a:lstStyle/>
                    <a:p>
                      <a:r>
                        <a:rPr lang="en-US" dirty="0" smtClean="0"/>
                        <a:t>Pumping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Two-photon,</a:t>
                      </a:r>
                      <a:r>
                        <a:rPr lang="en-US" baseline="0" dirty="0" smtClean="0"/>
                        <a:t> 226nm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Two-photon,</a:t>
                      </a:r>
                      <a:r>
                        <a:rPr lang="en-US" baseline="0" dirty="0" smtClean="0"/>
                        <a:t> 207nm</a:t>
                      </a:r>
                      <a:endParaRPr lang="en-US" dirty="0"/>
                    </a:p>
                  </a:txBody>
                  <a:tcPr/>
                </a:tc>
              </a:tr>
              <a:tr h="414113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Forward/Backward lasing, 845nm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Forward/Backward lasing, 745nm</a:t>
                      </a:r>
                    </a:p>
                  </a:txBody>
                  <a:tcPr/>
                </a:tc>
              </a:tr>
              <a:tr h="375907">
                <a:tc>
                  <a:txBody>
                    <a:bodyPr/>
                    <a:lstStyle/>
                    <a:p>
                      <a:r>
                        <a:rPr lang="en-US" dirty="0" smtClean="0"/>
                        <a:t>Pulses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~10-30ps</a:t>
                      </a:r>
                      <a:r>
                        <a:rPr lang="en-US" baseline="0" dirty="0" smtClean="0"/>
                        <a:t> pulses, BW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~18ps pulses, BW limited</a:t>
                      </a:r>
                      <a:endParaRPr lang="en-US" dirty="0"/>
                    </a:p>
                  </a:txBody>
                  <a:tcPr/>
                </a:tc>
              </a:tr>
              <a:tr h="375907">
                <a:tc>
                  <a:txBody>
                    <a:bodyPr/>
                    <a:lstStyle/>
                    <a:p>
                      <a:r>
                        <a:rPr lang="en-US" dirty="0" smtClean="0"/>
                        <a:t>Coherence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~6-25ps coherence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~10-35ps coherence time</a:t>
                      </a:r>
                      <a:endParaRPr lang="en-US" dirty="0"/>
                    </a:p>
                  </a:txBody>
                  <a:tcPr/>
                </a:tc>
              </a:tr>
              <a:tr h="645787">
                <a:tc>
                  <a:txBody>
                    <a:bodyPr/>
                    <a:lstStyle/>
                    <a:p>
                      <a:r>
                        <a:rPr lang="en-US" dirty="0" smtClean="0"/>
                        <a:t>Mode, Propagation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Gaussian, </a:t>
                      </a:r>
                      <a:r>
                        <a:rPr lang="en-US" dirty="0" err="1" smtClean="0"/>
                        <a:t>mrad</a:t>
                      </a:r>
                      <a:r>
                        <a:rPr lang="en-US" baseline="0" dirty="0" smtClean="0"/>
                        <a:t> divergence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Gaussian, </a:t>
                      </a:r>
                      <a:r>
                        <a:rPr lang="en-US" dirty="0" err="1" smtClean="0"/>
                        <a:t>mrad</a:t>
                      </a:r>
                      <a:r>
                        <a:rPr lang="en-US" baseline="0" dirty="0" smtClean="0"/>
                        <a:t> divergence</a:t>
                      </a:r>
                      <a:endParaRPr lang="en-US" dirty="0" smtClean="0"/>
                    </a:p>
                  </a:txBody>
                  <a:tcPr/>
                </a:tc>
              </a:tr>
              <a:tr h="375907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 photon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0.02-0.1%</a:t>
                      </a:r>
                      <a:r>
                        <a:rPr lang="en-US" baseline="0" dirty="0" smtClean="0"/>
                        <a:t> photon efficiency</a:t>
                      </a:r>
                      <a:endParaRPr lang="en-US" dirty="0"/>
                    </a:p>
                  </a:txBody>
                  <a:tcPr/>
                </a:tc>
              </a:tr>
              <a:tr h="489561">
                <a:tc>
                  <a:txBody>
                    <a:bodyPr/>
                    <a:lstStyle/>
                    <a:p>
                      <a:r>
                        <a:rPr lang="en-US" dirty="0" smtClean="0"/>
                        <a:t>Pre-dissociation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100x enhancement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250x enhancement</a:t>
                      </a:r>
                    </a:p>
                  </a:txBody>
                  <a:tcPr/>
                </a:tc>
              </a:tr>
              <a:tr h="6457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Molecular dissociation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Efficient,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single UV pulse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Harder,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requires double pulsing – most energy for dissociation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57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UV pump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laser availability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Hard: requires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mixing lasers, and/or dye lasers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Easy: single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Ti:Sapphire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laser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/4)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Backward Air Laser</a:t>
            </a:r>
            <a:br>
              <a:rPr lang="en-US" dirty="0" smtClean="0"/>
            </a:br>
            <a:r>
              <a:rPr lang="en-US" dirty="0" smtClean="0"/>
              <a:t>Guide Star Properties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906383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9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6858000" cy="838200"/>
          </a:xfrm>
        </p:spPr>
        <p:txBody>
          <a:bodyPr wrap="non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Motivation – remote sensing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91440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Laser-based remote trace species detection methods rely on backscattered light</a:t>
            </a:r>
            <a:br>
              <a:rPr lang="en-US" sz="2200" dirty="0" smtClean="0"/>
            </a:b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Incoherent light is non-directional, coherent light has the wrong direction!</a:t>
            </a:r>
            <a:br>
              <a:rPr lang="en-US" sz="2200" dirty="0" smtClean="0"/>
            </a:b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Need for coherent light source at the target – </a:t>
            </a:r>
            <a:r>
              <a:rPr lang="en-US" sz="2200" b="1" dirty="0" smtClean="0"/>
              <a:t>remote laser source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119063" y="4038600"/>
            <a:ext cx="228600" cy="3810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Top">
              <a:rot lat="600000" lon="2700000" rev="0"/>
            </a:camera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14341" name="Oval 4"/>
          <p:cNvSpPr>
            <a:spLocks noChangeArrowheads="1"/>
          </p:cNvSpPr>
          <p:nvPr/>
        </p:nvSpPr>
        <p:spPr bwMode="auto">
          <a:xfrm>
            <a:off x="2481263" y="4038600"/>
            <a:ext cx="152400" cy="304800"/>
          </a:xfrm>
          <a:prstGeom prst="ellipse">
            <a:avLst/>
          </a:prstGeom>
          <a:solidFill>
            <a:srgbClr val="0E15FF"/>
          </a:solidFill>
          <a:ln w="9525">
            <a:round/>
            <a:headEnd/>
            <a:tailEnd/>
          </a:ln>
          <a:scene3d>
            <a:camera prst="legacyPerspectiveTopRight">
              <a:rot lat="600000" lon="1799996" rev="0"/>
            </a:camera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0E15FF"/>
            </a:extrusionClr>
            <a:contourClr>
              <a:srgbClr val="0E15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65125" y="2073275"/>
            <a:ext cx="428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000"/>
              <a:t>Incident Focused Collinear Beam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429375" y="2406650"/>
            <a:ext cx="248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000"/>
              <a:t>Back-reflected Signal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786063" y="2514600"/>
            <a:ext cx="1676400" cy="5334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7053263" y="1905000"/>
            <a:ext cx="990600" cy="53340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8501063" y="1295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29238" y="1295400"/>
            <a:ext cx="254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000"/>
              <a:t>Target (trace species)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6858000" cy="838200"/>
          </a:xfrm>
        </p:spPr>
        <p:txBody>
          <a:bodyPr wrap="non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emote guide star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304800" y="4343400"/>
            <a:ext cx="82296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100 picosecond UV laser beam transmitted to remote focus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Creates lasing in air which propagates back along the pump beam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Return beam is an IR laser (845 or 745 nm)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Divergence of return beam a factor of ~3.5 greater than transmitted beam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Photon efficiency ~ 10</a:t>
            </a:r>
            <a:r>
              <a:rPr lang="en-US" sz="2200" baseline="30000" dirty="0" smtClean="0"/>
              <a:t>-3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3000" y="1752600"/>
            <a:ext cx="7353300" cy="2209800"/>
            <a:chOff x="1143000" y="1752600"/>
            <a:chExt cx="7353300" cy="2209800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2057400"/>
              <a:ext cx="7277100" cy="1676400"/>
              <a:chOff x="457200" y="2438400"/>
              <a:chExt cx="7429500" cy="2400300"/>
            </a:xfrm>
          </p:grpSpPr>
          <p:sp>
            <p:nvSpPr>
              <p:cNvPr id="15" name="Isosceles Triangle 14"/>
              <p:cNvSpPr/>
              <p:nvPr/>
            </p:nvSpPr>
            <p:spPr>
              <a:xfrm rot="5400000">
                <a:off x="2971800" y="-76200"/>
                <a:ext cx="2400300" cy="74295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5400000">
                <a:off x="3848100" y="-38100"/>
                <a:ext cx="647700" cy="7353300"/>
              </a:xfrm>
              <a:prstGeom prst="triangl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43000" y="1752600"/>
              <a:ext cx="152400" cy="2209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905000" y="2895600"/>
            <a:ext cx="838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09800" y="25146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209800" y="3352800"/>
            <a:ext cx="838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862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6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8"/>
          <p:cNvSpPr>
            <a:spLocks noChangeShapeType="1"/>
          </p:cNvSpPr>
          <p:nvPr/>
        </p:nvSpPr>
        <p:spPr bwMode="auto">
          <a:xfrm>
            <a:off x="1749425" y="1936750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52400" y="155575"/>
            <a:ext cx="9906000" cy="835025"/>
          </a:xfrm>
        </p:spPr>
        <p:txBody>
          <a:bodyPr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smtClean="0"/>
              <a:t>Remote detection using </a:t>
            </a:r>
            <a:br>
              <a:rPr lang="en-US" dirty="0" smtClean="0"/>
            </a:br>
            <a:r>
              <a:rPr lang="en-US" dirty="0" smtClean="0"/>
              <a:t>atomic oxygen lasing</a:t>
            </a:r>
          </a:p>
        </p:txBody>
      </p:sp>
      <p:sp>
        <p:nvSpPr>
          <p:cNvPr id="34820" name="Arc 5"/>
          <p:cNvSpPr>
            <a:spLocks/>
          </p:cNvSpPr>
          <p:nvPr/>
        </p:nvSpPr>
        <p:spPr bwMode="auto">
          <a:xfrm rot="-5538226">
            <a:off x="2873375" y="1289050"/>
            <a:ext cx="304800" cy="2209800"/>
          </a:xfrm>
          <a:custGeom>
            <a:avLst/>
            <a:gdLst>
              <a:gd name="T0" fmla="*/ 0 w 21600"/>
              <a:gd name="T1" fmla="*/ 0 h 21600"/>
              <a:gd name="T2" fmla="*/ 85644281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rc 7"/>
          <p:cNvSpPr>
            <a:spLocks/>
          </p:cNvSpPr>
          <p:nvPr/>
        </p:nvSpPr>
        <p:spPr bwMode="auto">
          <a:xfrm rot="5538226" flipV="1">
            <a:off x="2873375" y="831850"/>
            <a:ext cx="304800" cy="2209800"/>
          </a:xfrm>
          <a:custGeom>
            <a:avLst/>
            <a:gdLst>
              <a:gd name="T0" fmla="*/ 0 w 21600"/>
              <a:gd name="T1" fmla="*/ 0 h 21600"/>
              <a:gd name="T2" fmla="*/ 85644281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11"/>
          <p:cNvSpPr>
            <a:spLocks noChangeShapeType="1"/>
          </p:cNvSpPr>
          <p:nvPr/>
        </p:nvSpPr>
        <p:spPr bwMode="auto">
          <a:xfrm>
            <a:off x="2095500" y="25622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Arc 16"/>
          <p:cNvSpPr>
            <a:spLocks/>
          </p:cNvSpPr>
          <p:nvPr/>
        </p:nvSpPr>
        <p:spPr bwMode="auto">
          <a:xfrm rot="5605587" flipV="1">
            <a:off x="2967038" y="1211263"/>
            <a:ext cx="304800" cy="1447800"/>
          </a:xfrm>
          <a:custGeom>
            <a:avLst/>
            <a:gdLst>
              <a:gd name="T0" fmla="*/ 0 w 21600"/>
              <a:gd name="T1" fmla="*/ 0 h 21600"/>
              <a:gd name="T2" fmla="*/ 85644281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AutoShape 19"/>
          <p:cNvSpPr>
            <a:spLocks noChangeArrowheads="1"/>
          </p:cNvSpPr>
          <p:nvPr/>
        </p:nvSpPr>
        <p:spPr bwMode="auto">
          <a:xfrm rot="5400000" flipV="1">
            <a:off x="4048918" y="2031207"/>
            <a:ext cx="74613" cy="266700"/>
          </a:xfrm>
          <a:prstGeom prst="can">
            <a:avLst>
              <a:gd name="adj" fmla="val 89361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25" name="Arc 20"/>
          <p:cNvSpPr>
            <a:spLocks/>
          </p:cNvSpPr>
          <p:nvPr/>
        </p:nvSpPr>
        <p:spPr bwMode="auto">
          <a:xfrm rot="-5605587">
            <a:off x="2971800" y="1670050"/>
            <a:ext cx="304800" cy="1447800"/>
          </a:xfrm>
          <a:custGeom>
            <a:avLst/>
            <a:gdLst>
              <a:gd name="T0" fmla="*/ 0 w 21600"/>
              <a:gd name="T1" fmla="*/ 0 h 21600"/>
              <a:gd name="T2" fmla="*/ 85644281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22"/>
          <p:cNvSpPr>
            <a:spLocks noChangeArrowheads="1"/>
          </p:cNvSpPr>
          <p:nvPr/>
        </p:nvSpPr>
        <p:spPr bwMode="auto">
          <a:xfrm>
            <a:off x="2336800" y="2409825"/>
            <a:ext cx="27305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27" name="Line 21"/>
          <p:cNvSpPr>
            <a:spLocks noChangeShapeType="1"/>
          </p:cNvSpPr>
          <p:nvPr/>
        </p:nvSpPr>
        <p:spPr bwMode="auto">
          <a:xfrm flipH="1">
            <a:off x="2095500" y="2413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587625" y="191135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Oval 8"/>
          <p:cNvSpPr>
            <a:spLocks noChangeArrowheads="1"/>
          </p:cNvSpPr>
          <p:nvPr/>
        </p:nvSpPr>
        <p:spPr bwMode="auto">
          <a:xfrm rot="-5400000">
            <a:off x="2317750" y="2368550"/>
            <a:ext cx="76200" cy="685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2012950" y="2851150"/>
            <a:ext cx="66357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Arial" panose="020B0604020202020204" pitchFamily="34" charset="0"/>
              </a:rPr>
              <a:t>Target</a:t>
            </a:r>
          </a:p>
          <a:p>
            <a:pPr algn="ctr" eaLnBrk="1" hangingPunct="1"/>
            <a:r>
              <a:rPr lang="en-US" sz="1400">
                <a:latin typeface="Arial" panose="020B0604020202020204" pitchFamily="34" charset="0"/>
              </a:rPr>
              <a:t>laser</a:t>
            </a:r>
          </a:p>
        </p:txBody>
      </p:sp>
      <p:sp>
        <p:nvSpPr>
          <p:cNvPr id="34831" name="Rectangle 23"/>
          <p:cNvSpPr>
            <a:spLocks noChangeArrowheads="1"/>
          </p:cNvSpPr>
          <p:nvPr/>
        </p:nvSpPr>
        <p:spPr bwMode="auto">
          <a:xfrm>
            <a:off x="2311400" y="1600200"/>
            <a:ext cx="273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32" name="Line 30"/>
          <p:cNvSpPr>
            <a:spLocks noChangeShapeType="1"/>
          </p:cNvSpPr>
          <p:nvPr/>
        </p:nvSpPr>
        <p:spPr bwMode="auto">
          <a:xfrm>
            <a:off x="1371600" y="2393950"/>
            <a:ext cx="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31"/>
          <p:cNvSpPr>
            <a:spLocks noChangeShapeType="1"/>
          </p:cNvSpPr>
          <p:nvPr/>
        </p:nvSpPr>
        <p:spPr bwMode="auto">
          <a:xfrm>
            <a:off x="1749425" y="1939925"/>
            <a:ext cx="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Rectangle 29"/>
          <p:cNvSpPr>
            <a:spLocks noChangeArrowheads="1"/>
          </p:cNvSpPr>
          <p:nvPr/>
        </p:nvSpPr>
        <p:spPr bwMode="auto">
          <a:xfrm>
            <a:off x="1228725" y="2774950"/>
            <a:ext cx="609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Arial" panose="020B0604020202020204" pitchFamily="34" charset="0"/>
              </a:rPr>
              <a:t>226nm</a:t>
            </a:r>
          </a:p>
          <a:p>
            <a:pPr algn="ctr" eaLnBrk="1" hangingPunct="1"/>
            <a:r>
              <a:rPr lang="en-US" sz="1400">
                <a:latin typeface="Arial" panose="020B0604020202020204" pitchFamily="34" charset="0"/>
              </a:rPr>
              <a:t>pump</a:t>
            </a:r>
          </a:p>
          <a:p>
            <a:pPr algn="ctr" eaLnBrk="1" hangingPunct="1"/>
            <a:r>
              <a:rPr lang="en-US" sz="1400">
                <a:latin typeface="Arial" panose="020B0604020202020204" pitchFamily="34" charset="0"/>
              </a:rPr>
              <a:t>laser</a:t>
            </a:r>
          </a:p>
        </p:txBody>
      </p:sp>
      <p:sp>
        <p:nvSpPr>
          <p:cNvPr id="34835" name="Arc 32"/>
          <p:cNvSpPr>
            <a:spLocks/>
          </p:cNvSpPr>
          <p:nvPr/>
        </p:nvSpPr>
        <p:spPr bwMode="auto">
          <a:xfrm rot="-5605587" flipH="1" flipV="1">
            <a:off x="4381500" y="1209675"/>
            <a:ext cx="304800" cy="1447800"/>
          </a:xfrm>
          <a:custGeom>
            <a:avLst/>
            <a:gdLst>
              <a:gd name="T0" fmla="*/ 0 w 21600"/>
              <a:gd name="T1" fmla="*/ 0 h 21600"/>
              <a:gd name="T2" fmla="*/ 85644281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Arc 33"/>
          <p:cNvSpPr>
            <a:spLocks/>
          </p:cNvSpPr>
          <p:nvPr/>
        </p:nvSpPr>
        <p:spPr bwMode="auto">
          <a:xfrm rot="5605587" flipH="1">
            <a:off x="4386263" y="1668463"/>
            <a:ext cx="304800" cy="1447800"/>
          </a:xfrm>
          <a:custGeom>
            <a:avLst/>
            <a:gdLst>
              <a:gd name="T0" fmla="*/ 0 w 21600"/>
              <a:gd name="T1" fmla="*/ 0 h 21600"/>
              <a:gd name="T2" fmla="*/ 85644281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34"/>
          <p:cNvSpPr>
            <a:spLocks noChangeArrowheads="1"/>
          </p:cNvSpPr>
          <p:nvPr/>
        </p:nvSpPr>
        <p:spPr bwMode="auto">
          <a:xfrm>
            <a:off x="4724400" y="1631950"/>
            <a:ext cx="685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38" name="Arc 17"/>
          <p:cNvSpPr>
            <a:spLocks/>
          </p:cNvSpPr>
          <p:nvPr/>
        </p:nvSpPr>
        <p:spPr bwMode="auto">
          <a:xfrm rot="5538226" flipH="1">
            <a:off x="5067300" y="1301592"/>
            <a:ext cx="304800" cy="2209800"/>
          </a:xfrm>
          <a:custGeom>
            <a:avLst/>
            <a:gdLst>
              <a:gd name="T0" fmla="*/ 0 w 21600"/>
              <a:gd name="T1" fmla="*/ 0 h 21600"/>
              <a:gd name="T2" fmla="*/ 85644281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rc 18"/>
          <p:cNvSpPr>
            <a:spLocks/>
          </p:cNvSpPr>
          <p:nvPr/>
        </p:nvSpPr>
        <p:spPr bwMode="auto">
          <a:xfrm rot="-5538226" flipH="1" flipV="1">
            <a:off x="5067300" y="844392"/>
            <a:ext cx="304800" cy="2209800"/>
          </a:xfrm>
          <a:custGeom>
            <a:avLst/>
            <a:gdLst>
              <a:gd name="T0" fmla="*/ 0 w 21600"/>
              <a:gd name="T1" fmla="*/ 0 h 21600"/>
              <a:gd name="T2" fmla="*/ 85644281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40" name="Group 41"/>
          <p:cNvGrpSpPr>
            <a:grpSpLocks/>
          </p:cNvGrpSpPr>
          <p:nvPr/>
        </p:nvGrpSpPr>
        <p:grpSpPr bwMode="auto">
          <a:xfrm>
            <a:off x="1901825" y="1935163"/>
            <a:ext cx="2209800" cy="458787"/>
            <a:chOff x="1534" y="1343"/>
            <a:chExt cx="1392" cy="289"/>
          </a:xfrm>
        </p:grpSpPr>
        <p:sp>
          <p:nvSpPr>
            <p:cNvPr id="34860" name="Arc 38"/>
            <p:cNvSpPr>
              <a:spLocks/>
            </p:cNvSpPr>
            <p:nvPr/>
          </p:nvSpPr>
          <p:spPr bwMode="auto">
            <a:xfrm rot="-5538226">
              <a:off x="2182" y="888"/>
              <a:ext cx="96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Arc 39"/>
            <p:cNvSpPr>
              <a:spLocks/>
            </p:cNvSpPr>
            <p:nvPr/>
          </p:nvSpPr>
          <p:spPr bwMode="auto">
            <a:xfrm rot="5538226" flipV="1">
              <a:off x="2182" y="695"/>
              <a:ext cx="96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41" name="Group 42"/>
          <p:cNvGrpSpPr>
            <a:grpSpLocks/>
          </p:cNvGrpSpPr>
          <p:nvPr/>
        </p:nvGrpSpPr>
        <p:grpSpPr bwMode="auto">
          <a:xfrm flipH="1">
            <a:off x="4114800" y="1938868"/>
            <a:ext cx="2209800" cy="458788"/>
            <a:chOff x="1534" y="1343"/>
            <a:chExt cx="1392" cy="289"/>
          </a:xfrm>
        </p:grpSpPr>
        <p:sp>
          <p:nvSpPr>
            <p:cNvPr id="34858" name="Arc 43"/>
            <p:cNvSpPr>
              <a:spLocks/>
            </p:cNvSpPr>
            <p:nvPr/>
          </p:nvSpPr>
          <p:spPr bwMode="auto">
            <a:xfrm rot="-5538226">
              <a:off x="2182" y="888"/>
              <a:ext cx="96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Arc 44"/>
            <p:cNvSpPr>
              <a:spLocks/>
            </p:cNvSpPr>
            <p:nvPr/>
          </p:nvSpPr>
          <p:spPr bwMode="auto">
            <a:xfrm rot="5538226" flipV="1">
              <a:off x="2182" y="695"/>
              <a:ext cx="96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42" name="Rectangle 37"/>
          <p:cNvSpPr>
            <a:spLocks noChangeArrowheads="1"/>
          </p:cNvSpPr>
          <p:nvPr/>
        </p:nvSpPr>
        <p:spPr bwMode="auto">
          <a:xfrm>
            <a:off x="5562600" y="1828800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43" name="Line 45"/>
          <p:cNvSpPr>
            <a:spLocks noChangeShapeType="1"/>
          </p:cNvSpPr>
          <p:nvPr/>
        </p:nvSpPr>
        <p:spPr bwMode="auto">
          <a:xfrm>
            <a:off x="1371600" y="239395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Line 46"/>
          <p:cNvSpPr>
            <a:spLocks noChangeShapeType="1"/>
          </p:cNvSpPr>
          <p:nvPr/>
        </p:nvSpPr>
        <p:spPr bwMode="auto">
          <a:xfrm flipH="1">
            <a:off x="600075" y="1831975"/>
            <a:ext cx="1295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Line 47"/>
          <p:cNvSpPr>
            <a:spLocks noChangeShapeType="1"/>
          </p:cNvSpPr>
          <p:nvPr/>
        </p:nvSpPr>
        <p:spPr bwMode="auto">
          <a:xfrm flipH="1">
            <a:off x="600075" y="2501900"/>
            <a:ext cx="1295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Rectangle 48"/>
          <p:cNvSpPr>
            <a:spLocks noChangeArrowheads="1"/>
          </p:cNvSpPr>
          <p:nvPr/>
        </p:nvSpPr>
        <p:spPr bwMode="auto">
          <a:xfrm>
            <a:off x="228600" y="178435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845nm</a:t>
            </a:r>
          </a:p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detector</a:t>
            </a:r>
          </a:p>
        </p:txBody>
      </p:sp>
      <p:sp>
        <p:nvSpPr>
          <p:cNvPr id="34847" name="Oval 10"/>
          <p:cNvSpPr>
            <a:spLocks noChangeArrowheads="1"/>
          </p:cNvSpPr>
          <p:nvPr/>
        </p:nvSpPr>
        <p:spPr bwMode="auto">
          <a:xfrm rot="-5400000">
            <a:off x="1422400" y="2089150"/>
            <a:ext cx="10668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48" name="AutoShape 50"/>
          <p:cNvSpPr>
            <a:spLocks noChangeArrowheads="1"/>
          </p:cNvSpPr>
          <p:nvPr/>
        </p:nvSpPr>
        <p:spPr bwMode="auto">
          <a:xfrm>
            <a:off x="3581400" y="1936750"/>
            <a:ext cx="330200" cy="533400"/>
          </a:xfrm>
          <a:prstGeom prst="cloudCallout">
            <a:avLst>
              <a:gd name="adj1" fmla="val -190866"/>
              <a:gd name="adj2" fmla="val 246431"/>
            </a:avLst>
          </a:prstGeom>
          <a:solidFill>
            <a:srgbClr val="C0C0C0">
              <a:alpha val="3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49" name="Rectangle 51"/>
          <p:cNvSpPr>
            <a:spLocks noChangeArrowheads="1"/>
          </p:cNvSpPr>
          <p:nvPr/>
        </p:nvSpPr>
        <p:spPr bwMode="auto">
          <a:xfrm>
            <a:off x="2971800" y="2546350"/>
            <a:ext cx="609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50" name="Text Box 52"/>
          <p:cNvSpPr txBox="1">
            <a:spLocks noChangeArrowheads="1"/>
          </p:cNvSpPr>
          <p:nvPr/>
        </p:nvSpPr>
        <p:spPr bwMode="auto">
          <a:xfrm>
            <a:off x="3886200" y="1784350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Arial" panose="020B0604020202020204" pitchFamily="34" charset="0"/>
              </a:rPr>
              <a:t>O-laser</a:t>
            </a:r>
          </a:p>
        </p:txBody>
      </p:sp>
      <p:sp>
        <p:nvSpPr>
          <p:cNvPr id="34851" name="Text Box 53"/>
          <p:cNvSpPr txBox="1">
            <a:spLocks noChangeArrowheads="1"/>
          </p:cNvSpPr>
          <p:nvPr/>
        </p:nvSpPr>
        <p:spPr bwMode="auto">
          <a:xfrm>
            <a:off x="3489325" y="1708150"/>
            <a:ext cx="54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Arial" panose="020B0604020202020204" pitchFamily="34" charset="0"/>
              </a:rPr>
              <a:t>Target</a:t>
            </a:r>
          </a:p>
        </p:txBody>
      </p:sp>
      <p:sp>
        <p:nvSpPr>
          <p:cNvPr id="34852" name="Text Box 55"/>
          <p:cNvSpPr txBox="1">
            <a:spLocks noChangeArrowheads="1"/>
          </p:cNvSpPr>
          <p:nvPr/>
        </p:nvSpPr>
        <p:spPr bwMode="auto">
          <a:xfrm>
            <a:off x="234950" y="4114800"/>
            <a:ext cx="8451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/>
              <a:t>The 226nm pump laser creates the backwards emitting 845nm air laser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/>
              <a:t>The Target laser interacts resonantly with the target cloud, affecting the pump and air lasers: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/>
              <a:t>Differential index change</a:t>
            </a:r>
            <a:r>
              <a:rPr lang="en-US" sz="2000"/>
              <a:t>: small changes in the pump beam translate in big changes for the air laser (highly nonlinear)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/>
              <a:t>Raman gain</a:t>
            </a:r>
            <a:r>
              <a:rPr lang="en-US" sz="2000"/>
              <a:t>: Target laser tuned to provide stimulated Raman scattering (SRS) for the air laser</a:t>
            </a:r>
          </a:p>
        </p:txBody>
      </p:sp>
      <p:sp>
        <p:nvSpPr>
          <p:cNvPr id="34853" name="Line 57"/>
          <p:cNvSpPr>
            <a:spLocks noChangeShapeType="1"/>
          </p:cNvSpPr>
          <p:nvPr/>
        </p:nvSpPr>
        <p:spPr bwMode="auto">
          <a:xfrm flipV="1">
            <a:off x="1371600" y="1936750"/>
            <a:ext cx="3810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Line 58"/>
          <p:cNvSpPr>
            <a:spLocks noChangeShapeType="1"/>
          </p:cNvSpPr>
          <p:nvPr/>
        </p:nvSpPr>
        <p:spPr bwMode="auto">
          <a:xfrm flipV="1">
            <a:off x="1127125" y="176212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Rectangle 59"/>
          <p:cNvSpPr>
            <a:spLocks noChangeArrowheads="1"/>
          </p:cNvSpPr>
          <p:nvPr/>
        </p:nvSpPr>
        <p:spPr bwMode="auto">
          <a:xfrm rot="2700000">
            <a:off x="1085850" y="2574925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56" name="Line 9"/>
          <p:cNvSpPr>
            <a:spLocks noChangeShapeType="1"/>
          </p:cNvSpPr>
          <p:nvPr/>
        </p:nvSpPr>
        <p:spPr bwMode="auto">
          <a:xfrm flipH="1">
            <a:off x="2019300" y="1743075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57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63650"/>
            <a:ext cx="3236913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Pulse to pulse reference</a:t>
            </a:r>
            <a:endParaRPr lang="en-US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7545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04800" y="1905000"/>
            <a:ext cx="4572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A second backward propagating air laser created by the same pump acts as a reference.</a:t>
            </a:r>
          </a:p>
          <a:p>
            <a:pPr eaLnBrk="1" hangingPunct="1"/>
            <a:endParaRPr lang="en-US" sz="20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/>
              <a:t>    Minimizes pulse to pulse fluctuations of the pump laser.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/>
              <a:t>    Minimizes distortion due to propagation through the air.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858000" cy="838200"/>
          </a:xfrm>
        </p:spPr>
        <p:txBody>
          <a:bodyPr/>
          <a:lstStyle/>
          <a:p>
            <a:r>
              <a:rPr lang="en-US" dirty="0" smtClean="0"/>
              <a:t>Dual air laser for remote reference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C3E8B-3A28-4F1A-9938-682D687E72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545" y="4191000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Simultaneous dual backward lasing pulse </a:t>
            </a:r>
            <a:r>
              <a:rPr lang="en-US" dirty="0" smtClean="0"/>
              <a:t>pairs.</a:t>
            </a:r>
          </a:p>
          <a:p>
            <a:r>
              <a:rPr lang="en-US" dirty="0" smtClean="0"/>
              <a:t>Bottom: 50 </a:t>
            </a:r>
            <a:r>
              <a:rPr lang="en-US" dirty="0"/>
              <a:t>sequential air laser pulse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Top: higher </a:t>
            </a:r>
            <a:r>
              <a:rPr lang="en-US" dirty="0"/>
              <a:t>resolution images of 10 laser pulse </a:t>
            </a:r>
            <a:r>
              <a:rPr lang="en-US" dirty="0" smtClean="0"/>
              <a:t>pairs</a:t>
            </a:r>
          </a:p>
          <a:p>
            <a:endParaRPr lang="en-US" dirty="0"/>
          </a:p>
          <a:p>
            <a:r>
              <a:rPr lang="en-US" dirty="0" smtClean="0"/>
              <a:t>Strong correlation between the two air lasers  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84" y="1447800"/>
            <a:ext cx="3982016" cy="302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" y="1885052"/>
            <a:ext cx="5043788" cy="17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" y="3621129"/>
            <a:ext cx="5043786" cy="44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4467998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1000 pulse pairs statistics show the pulse intensity variance reducing from 50% and 70% for each pulse, to less than 2% for their ratio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6146297"/>
            <a:ext cx="195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7620000" cy="723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Methods for Remote Detection</a:t>
            </a:r>
            <a:endParaRPr lang="en-US" dirty="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76200" y="1752600"/>
            <a:ext cx="400367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Modulate the index of refraction of the air through absorption of the second laser into a molecule of interest, leading to heating of the air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Modulate the index of refraction of the air through multi photon absorption leading to ionization of the molecular species of interest.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Modulate the amplitude of the pump laser through a stimulated Raman interaction where the pump laser is either amplified or attenuated through a nonlinear interaction with a selected molecular species.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Create new forward propagating beam at 226 nm through a CARS interaction and use the 226 to create the backward lasing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276985" y="12192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66FF"/>
                </a:solidFill>
              </a:rPr>
              <a:t>Use the backward lasing to monitor the modulation of the forward pump beam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89" y="1573213"/>
            <a:ext cx="4287786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79" y="2740025"/>
            <a:ext cx="4506146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74" y="4051300"/>
            <a:ext cx="4625251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437188"/>
            <a:ext cx="48006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3886200"/>
            <a:ext cx="19542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Air Laser: Conclusions</a:t>
            </a:r>
            <a:endParaRPr lang="en-US" dirty="0"/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32825" cy="2949575"/>
          </a:xfrm>
        </p:spPr>
        <p:txBody>
          <a:bodyPr/>
          <a:lstStyle/>
          <a:p>
            <a:r>
              <a:rPr lang="en-US" sz="2000" dirty="0" smtClean="0"/>
              <a:t>Molecular dissociation followed by two-photon excitation of the atomic fragments – strong stimulated emission gain. </a:t>
            </a:r>
          </a:p>
          <a:p>
            <a:r>
              <a:rPr lang="en-US" sz="2000" dirty="0" smtClean="0"/>
              <a:t>Focusing geometry aids in establishing lasing direction.</a:t>
            </a:r>
          </a:p>
          <a:p>
            <a:r>
              <a:rPr lang="en-US" sz="2000" dirty="0" smtClean="0"/>
              <a:t>Dual pulses ensure efficient dissociation (required for nitrogen) </a:t>
            </a:r>
            <a:r>
              <a:rPr lang="en-US" sz="2000" i="1" dirty="0" smtClean="0"/>
              <a:t>and</a:t>
            </a:r>
            <a:r>
              <a:rPr lang="en-US" sz="2000" dirty="0" smtClean="0"/>
              <a:t> excitation.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Strong forward and backward lasing with low divergence.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High (0.1%) photon efficiency.</a:t>
            </a:r>
          </a:p>
          <a:p>
            <a:r>
              <a:rPr lang="en-US" sz="2000" dirty="0" smtClean="0"/>
              <a:t>Short pulses: 10-20ps (spectral and temporal measurements).</a:t>
            </a:r>
          </a:p>
          <a:p>
            <a:r>
              <a:rPr lang="en-US" sz="2000" dirty="0" smtClean="0"/>
              <a:t>Coherent emission: coherence length mimics the gain medium length.</a:t>
            </a:r>
          </a:p>
          <a:p>
            <a:r>
              <a:rPr lang="en-US" sz="2000" dirty="0" smtClean="0"/>
              <a:t>All-optical controlled gain and directional emission.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fld id="{9CD1134F-776D-46DC-961A-49C1E3B91663}" type="slidenum">
              <a:rPr lang="en-US">
                <a:solidFill>
                  <a:srgbClr val="3F3F3F"/>
                </a:solidFill>
                <a:latin typeface="Corbel" panose="020B0503020204020204" pitchFamily="34" charset="0"/>
              </a:rPr>
              <a:pPr/>
              <a:t>45</a:t>
            </a:fld>
            <a:endParaRPr 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525123" y="4903333"/>
            <a:ext cx="7620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b="1" dirty="0">
                <a:cs typeface="Times New Roman" panose="02020603050405020304" pitchFamily="18" charset="0"/>
              </a:rPr>
              <a:t>Air laser: Remote detection laser source</a:t>
            </a:r>
            <a:br>
              <a:rPr lang="en-US" b="1" dirty="0">
                <a:cs typeface="Times New Roman" panose="02020603050405020304" pitchFamily="18" charset="0"/>
              </a:rPr>
            </a:br>
            <a:endParaRPr lang="en-US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Times New Roman" panose="02020603050405020304" pitchFamily="18" charset="0"/>
              </a:rPr>
              <a:t>Used as a probe in (spontaneous and/or stimulated) Raman for molecular identification in air.</a:t>
            </a:r>
            <a:br>
              <a:rPr lang="en-US" b="1" dirty="0">
                <a:cs typeface="Times New Roman" panose="02020603050405020304" pitchFamily="18" charset="0"/>
              </a:rPr>
            </a:br>
            <a:endParaRPr lang="en-US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Times New Roman" panose="02020603050405020304" pitchFamily="18" charset="0"/>
              </a:rPr>
              <a:t>Used as a remote detector for changes in the pump laser (induced resonantly to provide molecular specificity).</a:t>
            </a:r>
          </a:p>
        </p:txBody>
      </p:sp>
      <p:grpSp>
        <p:nvGrpSpPr>
          <p:cNvPr id="32775" name="Group 6"/>
          <p:cNvGrpSpPr>
            <a:grpSpLocks/>
          </p:cNvGrpSpPr>
          <p:nvPr/>
        </p:nvGrpSpPr>
        <p:grpSpPr bwMode="auto">
          <a:xfrm>
            <a:off x="5791200" y="17463"/>
            <a:ext cx="3321050" cy="1735137"/>
            <a:chOff x="5638800" y="3227832"/>
            <a:chExt cx="3657600" cy="2106168"/>
          </a:xfrm>
        </p:grpSpPr>
        <p:sp>
          <p:nvSpPr>
            <p:cNvPr id="8" name="Rectangle 7"/>
            <p:cNvSpPr/>
            <p:nvPr/>
          </p:nvSpPr>
          <p:spPr>
            <a:xfrm>
              <a:off x="5638800" y="3227832"/>
              <a:ext cx="3657600" cy="20888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277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245225"/>
              <a:ext cx="3657600" cy="208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87754" y="3287567"/>
              <a:ext cx="19057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9225" y="4133504"/>
              <a:ext cx="190573" cy="30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00134" y="3295275"/>
              <a:ext cx="190572" cy="30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084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6858000" cy="838200"/>
          </a:xfrm>
        </p:spPr>
        <p:txBody>
          <a:bodyPr wrap="non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Background</a:t>
            </a:r>
          </a:p>
        </p:txBody>
      </p:sp>
      <p:pic>
        <p:nvPicPr>
          <p:cNvPr id="7" name="Picture 5" descr="Pages from air-laser-filamen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80103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ges from air-laser-filamen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17967" y="2209800"/>
            <a:ext cx="2835117" cy="3794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228600" y="5105400"/>
                <a:ext cx="4724400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Ti:Sapphire</a:t>
                </a:r>
                <a:r>
                  <a:rPr lang="en-US" sz="1600" dirty="0"/>
                  <a:t> system - 42fs, 20mJ/pulse</a:t>
                </a:r>
              </a:p>
              <a:p>
                <a:r>
                  <a:rPr lang="en-US" sz="1600" dirty="0" smtClean="0"/>
                  <a:t>Femtosecond </a:t>
                </a:r>
                <a:r>
                  <a:rPr lang="en-US" sz="1600" dirty="0"/>
                  <a:t>filament – ionized </a:t>
                </a:r>
                <a:r>
                  <a:rPr lang="en-US" sz="1600" i="1" dirty="0" smtClean="0"/>
                  <a:t>N</a:t>
                </a:r>
                <a:r>
                  <a:rPr lang="en-US" sz="1600" i="1" baseline="-25000" dirty="0" smtClean="0"/>
                  <a:t>2</a:t>
                </a:r>
                <a:endParaRPr lang="en-US" sz="1600" i="1" dirty="0"/>
              </a:p>
              <a:p>
                <a:r>
                  <a:rPr lang="en-US" sz="1600" dirty="0" smtClean="0"/>
                  <a:t>Emission – second positive 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𝐶</m:t>
                    </m:r>
                    <m:r>
                      <a:rPr lang="en-US" sz="1600" b="0" i="1" smtClean="0">
                        <a:latin typeface="Cambria Math"/>
                      </a:rPr>
                      <m:t>)→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𝐵</m:t>
                    </m:r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Low </a:t>
                </a:r>
                <a:r>
                  <a:rPr lang="en-US" sz="1600" dirty="0"/>
                  <a:t>gain coefficient (g=0.3cm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105400"/>
                <a:ext cx="47244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774" t="-1705"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17967" y="6248400"/>
            <a:ext cx="330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 dirty="0" err="1"/>
              <a:t>Luo</a:t>
            </a:r>
            <a:r>
              <a:rPr lang="en-US" sz="1000" dirty="0"/>
              <a:t> et al., </a:t>
            </a:r>
            <a:r>
              <a:rPr lang="en-US" sz="1000" i="1" dirty="0"/>
              <a:t>Optics and Photonics News</a:t>
            </a:r>
            <a:r>
              <a:rPr lang="en-US" sz="1000" dirty="0"/>
              <a:t>, p.44, Sept. 2004</a:t>
            </a:r>
          </a:p>
          <a:p>
            <a:pPr eaLnBrk="0" hangingPunct="0"/>
            <a:r>
              <a:rPr lang="en-US" sz="1000" dirty="0" err="1"/>
              <a:t>Luo</a:t>
            </a:r>
            <a:r>
              <a:rPr lang="en-US" sz="1000" dirty="0"/>
              <a:t> et al., </a:t>
            </a:r>
            <a:r>
              <a:rPr lang="en-US" sz="1000" i="1" dirty="0"/>
              <a:t>Appl. Phys. B</a:t>
            </a:r>
            <a:r>
              <a:rPr lang="en-US" sz="1000" dirty="0"/>
              <a:t> </a:t>
            </a:r>
            <a:r>
              <a:rPr lang="en-US" sz="1000" b="1" dirty="0"/>
              <a:t>76</a:t>
            </a:r>
            <a:r>
              <a:rPr lang="en-US" sz="1000" dirty="0"/>
              <a:t>, 337 (2003) </a:t>
            </a:r>
          </a:p>
        </p:txBody>
      </p:sp>
      <p:sp>
        <p:nvSpPr>
          <p:cNvPr id="12" name="Rectangle 4"/>
          <p:cNvSpPr txBox="1">
            <a:spLocks/>
          </p:cNvSpPr>
          <p:nvPr/>
        </p:nvSpPr>
        <p:spPr bwMode="auto">
          <a:xfrm>
            <a:off x="264459" y="1524000"/>
            <a:ext cx="8529918" cy="838200"/>
          </a:xfrm>
          <a:prstGeom prst="rect">
            <a:avLst/>
          </a:prstGeo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7C0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C05"/>
                </a:solidFill>
                <a:latin typeface="Corbel" pitchFamily="34" charset="0"/>
              </a:defRPr>
            </a:lvl9pPr>
            <a:extLst/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Previous work- UV emission from molecular nitrogen excited by femtosecond filaments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5638800"/>
            <a:ext cx="1828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(C) 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sz="1400" i="1" dirty="0"/>
              <a:t>N</a:t>
            </a:r>
            <a:r>
              <a:rPr lang="en-US" sz="1400" i="1" baseline="-25000" dirty="0"/>
              <a:t>2</a:t>
            </a:r>
            <a:r>
              <a:rPr lang="en-US" sz="1400" i="1" dirty="0" smtClean="0"/>
              <a:t>(B) 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2059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6858000" cy="838200"/>
          </a:xfrm>
        </p:spPr>
        <p:txBody>
          <a:bodyPr wrap="non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smtClean="0"/>
              <a:t>Air lasing: </a:t>
            </a:r>
            <a:br>
              <a:rPr lang="en-US" dirty="0" smtClean="0"/>
            </a:br>
            <a:r>
              <a:rPr lang="en-US" dirty="0" smtClean="0"/>
              <a:t>Atomic Oxygen Emission</a:t>
            </a:r>
          </a:p>
        </p:txBody>
      </p:sp>
      <p:pic>
        <p:nvPicPr>
          <p:cNvPr id="5" name="ns783p455good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83075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ns783p562good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83075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Macintosh HD:Users:jbmichael:Documents:10SummerLab:airlasing:100716:oxygenSEmovie100-2_hsv_7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t="16672" r="23300"/>
          <a:stretch>
            <a:fillRect/>
          </a:stretch>
        </p:blipFill>
        <p:spPr bwMode="auto">
          <a:xfrm>
            <a:off x="228600" y="4040188"/>
            <a:ext cx="18288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48113"/>
            <a:ext cx="22098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3"/>
          <p:cNvSpPr txBox="1">
            <a:spLocks/>
          </p:cNvSpPr>
          <p:nvPr/>
        </p:nvSpPr>
        <p:spPr bwMode="auto">
          <a:xfrm>
            <a:off x="0" y="2514600"/>
            <a:ext cx="449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en-US" sz="2000"/>
              <a:t>Two-photon dissociation of O</a:t>
            </a:r>
            <a:r>
              <a:rPr lang="en-US" sz="2000" baseline="-25000"/>
              <a:t>2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en-US" sz="2000"/>
              <a:t>Two-photon excitation of O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en-US" sz="2000"/>
              <a:t>Emission at 845nm and high gain → coherent emission in the backwards direction </a:t>
            </a:r>
          </a:p>
        </p:txBody>
      </p:sp>
      <p:pic>
        <p:nvPicPr>
          <p:cNvPr id="15368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479550"/>
            <a:ext cx="38862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2"/>
          <p:cNvGrpSpPr>
            <a:grpSpLocks/>
          </p:cNvGrpSpPr>
          <p:nvPr/>
        </p:nvGrpSpPr>
        <p:grpSpPr bwMode="auto">
          <a:xfrm>
            <a:off x="3786188" y="1066800"/>
            <a:ext cx="5281612" cy="3200400"/>
            <a:chOff x="3715870" y="1066800"/>
            <a:chExt cx="5281332" cy="3200400"/>
          </a:xfrm>
        </p:grpSpPr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066800"/>
              <a:ext cx="5263402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715870" y="1241425"/>
              <a:ext cx="341294" cy="331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09527" y="2487613"/>
              <a:ext cx="341295" cy="331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28778" y="1263650"/>
              <a:ext cx="341295" cy="331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33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6858000" cy="838200"/>
          </a:xfrm>
        </p:spPr>
        <p:txBody>
          <a:bodyPr wrap="non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 smtClean="0"/>
              <a:t>High gain lasing</a:t>
            </a: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800" y="2714625"/>
            <a:ext cx="2794000" cy="3381375"/>
          </a:xfrm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5181600" y="1539875"/>
            <a:ext cx="41148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Backwards coherent emission vs. total non-directional incoherent emission shows strong, highly directional gain.</a:t>
            </a:r>
            <a:br>
              <a:rPr lang="en-US" dirty="0"/>
            </a:br>
            <a:endParaRPr lang="en-US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Coherent emission is 500 times stronger than incoherent emission</a:t>
            </a:r>
            <a:br>
              <a:rPr lang="en-US" dirty="0"/>
            </a:br>
            <a:endParaRPr lang="en-US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500 = </a:t>
            </a:r>
            <a:r>
              <a:rPr lang="en-US" dirty="0" err="1"/>
              <a:t>e</a:t>
            </a:r>
            <a:r>
              <a:rPr lang="en-US" baseline="30000" dirty="0" err="1"/>
              <a:t>gL</a:t>
            </a:r>
            <a:r>
              <a:rPr lang="en-US" dirty="0"/>
              <a:t>, where L=1 mm.</a:t>
            </a:r>
            <a:br>
              <a:rPr lang="en-US" dirty="0"/>
            </a:br>
            <a:endParaRPr lang="en-US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Gain coefficient  </a:t>
            </a:r>
            <a:r>
              <a:rPr lang="en-US" b="1" dirty="0"/>
              <a:t>g = 62 cm</a:t>
            </a:r>
            <a:r>
              <a:rPr lang="en-US" b="1" baseline="30000" dirty="0"/>
              <a:t>-1.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High optical gain plus high directionality (low divergence) lead to </a:t>
            </a:r>
            <a:r>
              <a:rPr lang="en-US" b="1" i="1" dirty="0"/>
              <a:t>six orders</a:t>
            </a:r>
            <a:r>
              <a:rPr lang="en-US" dirty="0"/>
              <a:t> of magnitude enhancement for backscattered signal.</a:t>
            </a:r>
            <a:endParaRPr lang="en-US" b="1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419600" y="640080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400" dirty="0"/>
              <a:t>Dogariu et al., </a:t>
            </a:r>
            <a:r>
              <a:rPr lang="en-US" sz="1400" i="1" dirty="0"/>
              <a:t>Science </a:t>
            </a:r>
            <a:r>
              <a:rPr lang="en-US" sz="1400" b="1" dirty="0"/>
              <a:t>331</a:t>
            </a:r>
            <a:r>
              <a:rPr lang="en-US" sz="1400" dirty="0"/>
              <a:t>, 442 (2011) .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1263650" y="1295400"/>
            <a:ext cx="3406775" cy="1189038"/>
            <a:chOff x="860610" y="1219200"/>
            <a:chExt cx="3406590" cy="1188713"/>
          </a:xfrm>
        </p:grpSpPr>
        <p:sp>
          <p:nvSpPr>
            <p:cNvPr id="2" name="Rounded Rectangle 1"/>
            <p:cNvSpPr/>
            <p:nvPr/>
          </p:nvSpPr>
          <p:spPr>
            <a:xfrm>
              <a:off x="1546373" y="1676275"/>
              <a:ext cx="2057288" cy="228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Gain Region</a:t>
              </a: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733829" y="1717539"/>
              <a:ext cx="533371" cy="1602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60610" y="1712260"/>
              <a:ext cx="533400" cy="160019"/>
            </a:xfrm>
            <a:prstGeom prst="right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396" name="TextBox 3"/>
            <p:cNvSpPr txBox="1">
              <a:spLocks noChangeArrowheads="1"/>
            </p:cNvSpPr>
            <p:nvPr/>
          </p:nvSpPr>
          <p:spPr bwMode="auto">
            <a:xfrm>
              <a:off x="2384610" y="12954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L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603661" y="1295379"/>
              <a:ext cx="396853" cy="3697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603661" y="1535027"/>
              <a:ext cx="396853" cy="3697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9" name="TextBox 9"/>
            <p:cNvSpPr txBox="1">
              <a:spLocks noChangeArrowheads="1"/>
            </p:cNvSpPr>
            <p:nvPr/>
          </p:nvSpPr>
          <p:spPr bwMode="auto">
            <a:xfrm>
              <a:off x="3938232" y="1219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6400" name="TextBox 10"/>
            <p:cNvSpPr txBox="1">
              <a:spLocks noChangeArrowheads="1"/>
            </p:cNvSpPr>
            <p:nvPr/>
          </p:nvSpPr>
          <p:spPr bwMode="auto">
            <a:xfrm>
              <a:off x="1546410" y="2038581"/>
              <a:ext cx="2133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L/d = 100 - 500</a:t>
              </a:r>
            </a:p>
          </p:txBody>
        </p:sp>
      </p:grp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5431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284163" y="5870575"/>
            <a:ext cx="2009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/>
              <a:t>Threshold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/>
              <a:t>High nonlinearity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Emission vs. gain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4890331"/>
            <a:ext cx="8229600" cy="4625975"/>
          </a:xfrm>
        </p:spPr>
        <p:txBody>
          <a:bodyPr/>
          <a:lstStyle/>
          <a:p>
            <a:r>
              <a:rPr lang="en-US" sz="1600" dirty="0"/>
              <a:t>Backwards emission signal normalized by the ultraviolet pump pulse vs. the position of the gain termination region.  </a:t>
            </a:r>
            <a:endParaRPr lang="en-US" sz="1600" dirty="0" smtClean="0"/>
          </a:p>
          <a:p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/>
              <a:t>glass slide </a:t>
            </a:r>
            <a:r>
              <a:rPr lang="en-US" sz="1600" dirty="0" smtClean="0"/>
              <a:t>used </a:t>
            </a:r>
            <a:r>
              <a:rPr lang="en-US" sz="1600" dirty="0"/>
              <a:t>to terminate the pump beam propagation </a:t>
            </a:r>
            <a:r>
              <a:rPr lang="en-US" sz="1600" dirty="0" smtClean="0"/>
              <a:t>is scanned </a:t>
            </a:r>
            <a:r>
              <a:rPr lang="en-US" sz="1600" dirty="0"/>
              <a:t>through the Rayleigh range of the pump beam while the backwards emission </a:t>
            </a:r>
            <a:r>
              <a:rPr lang="en-US" sz="1600" dirty="0" smtClean="0"/>
              <a:t>is monitored</a:t>
            </a:r>
            <a:r>
              <a:rPr lang="en-US" sz="1600" dirty="0"/>
              <a:t>. 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rapid growth in the signal moving from a position of -1 to 0 mm (at least two orders of magnitude) shows the nonlinearity with the gain path length. </a:t>
            </a:r>
            <a:r>
              <a:rPr lang="en-US" sz="1600" dirty="0" smtClean="0"/>
              <a:t>Gain </a:t>
            </a:r>
            <a:r>
              <a:rPr lang="en-US" sz="1600" dirty="0" err="1" smtClean="0"/>
              <a:t>coeff</a:t>
            </a:r>
            <a:r>
              <a:rPr lang="en-US" sz="1600" dirty="0" smtClean="0"/>
              <a:t>. 40-80 cm</a:t>
            </a:r>
            <a:r>
              <a:rPr lang="en-US" sz="1600" baseline="30000" dirty="0" smtClean="0"/>
              <a:t>-1</a:t>
            </a:r>
            <a:endParaRPr lang="en-US" sz="1600" dirty="0"/>
          </a:p>
        </p:txBody>
      </p:sp>
      <p:pic>
        <p:nvPicPr>
          <p:cNvPr id="5" name="Picture 4" descr="Macintosh HD:Users:jbmichael:Documents:10SummerLab:airlasing:083010:pmtscan1_2log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19200"/>
            <a:ext cx="5638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22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Air laser and Radar REMPI:</a:t>
            </a:r>
            <a:br>
              <a:rPr lang="en-US" dirty="0"/>
            </a:br>
            <a:r>
              <a:rPr lang="en-US" dirty="0"/>
              <a:t>Emission </a:t>
            </a:r>
            <a:r>
              <a:rPr lang="en-US" dirty="0" err="1"/>
              <a:t>vs</a:t>
            </a:r>
            <a:r>
              <a:rPr lang="en-US" dirty="0"/>
              <a:t> Ionization</a:t>
            </a:r>
            <a:endParaRPr lang="en-US" altLang="zh-CN" dirty="0" smtClean="0">
              <a:ea typeface="宋体" pitchFamily="2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5600" y="1524000"/>
            <a:ext cx="6248811" cy="4190326"/>
            <a:chOff x="2895600" y="1524000"/>
            <a:chExt cx="6248811" cy="4190326"/>
          </a:xfrm>
        </p:grpSpPr>
        <p:grpSp>
          <p:nvGrpSpPr>
            <p:cNvPr id="9" name="Group 1"/>
            <p:cNvGrpSpPr>
              <a:grpSpLocks/>
            </p:cNvGrpSpPr>
            <p:nvPr/>
          </p:nvGrpSpPr>
          <p:grpSpPr bwMode="auto">
            <a:xfrm>
              <a:off x="2895600" y="1524000"/>
              <a:ext cx="6248811" cy="4190326"/>
              <a:chOff x="2939" y="8943"/>
              <a:chExt cx="5316" cy="3916"/>
            </a:xfrm>
          </p:grpSpPr>
          <p:pic>
            <p:nvPicPr>
              <p:cNvPr id="11" name="Picture 7" descr="Description: fig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9" y="8943"/>
                <a:ext cx="5017" cy="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5" descr="100GHzMWSetu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6" y="9845"/>
                <a:ext cx="3289" cy="3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5562600" y="1930638"/>
              <a:ext cx="762000" cy="1117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>
            <a:spLocks/>
          </p:cNvSpPr>
          <p:nvPr/>
        </p:nvSpPr>
        <p:spPr bwMode="auto">
          <a:xfrm>
            <a:off x="237146" y="26670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 dirty="0" smtClean="0">
                <a:latin typeface="Cambria" pitchFamily="18" charset="0"/>
              </a:rPr>
              <a:t>Forward and backward detectors monitor the emission (lasing)</a:t>
            </a:r>
            <a:endParaRPr lang="en-US" sz="2400" dirty="0">
              <a:latin typeface="Cambria" pitchFamily="18" charset="0"/>
            </a:endParaRPr>
          </a:p>
          <a:p>
            <a:pPr marL="342900" indent="-34290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 dirty="0" smtClean="0">
                <a:latin typeface="Cambria" pitchFamily="18" charset="0"/>
              </a:rPr>
              <a:t>The 100 </a:t>
            </a:r>
            <a:r>
              <a:rPr lang="en-US" sz="2400" dirty="0">
                <a:latin typeface="Cambria" pitchFamily="18" charset="0"/>
              </a:rPr>
              <a:t>GHz microwave </a:t>
            </a:r>
            <a:r>
              <a:rPr lang="en-US" sz="2400" dirty="0" smtClean="0">
                <a:latin typeface="Cambria" pitchFamily="18" charset="0"/>
              </a:rPr>
              <a:t>system monitors the Radar REMPI signal (ionization)</a:t>
            </a:r>
            <a:endParaRPr lang="en-US" sz="2400" dirty="0">
              <a:latin typeface="Cambria" pitchFamily="18" charset="0"/>
            </a:endParaRPr>
          </a:p>
          <a:p>
            <a:pPr marL="342900" indent="-34290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 dirty="0" smtClean="0">
                <a:latin typeface="Cambria" pitchFamily="18" charset="0"/>
              </a:rPr>
              <a:t>The REMPI (or RIS) signal measures the density of excited oxygen atoms</a:t>
            </a:r>
            <a:endParaRPr lang="en-US" sz="2400" dirty="0">
              <a:latin typeface="Cambria" pitchFamily="18" charset="0"/>
            </a:endParaRPr>
          </a:p>
          <a:p>
            <a:pPr marL="342900" indent="-34290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6009614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REMPI – Resonantly Enhanced Multi-Photon Ionization</a:t>
            </a:r>
          </a:p>
          <a:p>
            <a:r>
              <a:rPr lang="en-US" sz="1400" dirty="0" smtClean="0"/>
              <a:t>RIS – Resonance Ionization Spectroscopy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9530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14605</TotalTime>
  <Words>2534</Words>
  <Application>Microsoft Macintosh PowerPoint</Application>
  <PresentationFormat>On-screen Show (4:3)</PresentationFormat>
  <Paragraphs>383</Paragraphs>
  <Slides>45</Slides>
  <Notes>4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Module</vt:lpstr>
      <vt:lpstr>Equation</vt:lpstr>
      <vt:lpstr>High Gain Backward Lasing in  Atmospheric Air: Remote Atomic  Oxygen and Nitrogen Lasers</vt:lpstr>
      <vt:lpstr>Outline</vt:lpstr>
      <vt:lpstr>PowerPoint Presentation</vt:lpstr>
      <vt:lpstr>Motivation – remote sensing</vt:lpstr>
      <vt:lpstr>Background</vt:lpstr>
      <vt:lpstr>Air lasing:  Atomic Oxygen Emission</vt:lpstr>
      <vt:lpstr>High gain lasing</vt:lpstr>
      <vt:lpstr>Back Emission vs. gain length</vt:lpstr>
      <vt:lpstr>Air laser and Radar REMPI: Emission vs Ionization</vt:lpstr>
      <vt:lpstr>2+1 REMPI probes excited state</vt:lpstr>
      <vt:lpstr>Radar REMPI: flame vs. laser generation of atomic oxygen</vt:lpstr>
      <vt:lpstr>PowerPoint Presentation</vt:lpstr>
      <vt:lpstr>Exponential Power Scaling</vt:lpstr>
      <vt:lpstr>Coherence length</vt:lpstr>
      <vt:lpstr>Air laser properties </vt:lpstr>
      <vt:lpstr>Air laser: Oxygen vs. Nitrogen?</vt:lpstr>
      <vt:lpstr>Nitrogen backwards lasing</vt:lpstr>
      <vt:lpstr>Oxygen and Nitrogen emission</vt:lpstr>
      <vt:lpstr>Nitrogen emission</vt:lpstr>
      <vt:lpstr>N-laser pulsewidth: Direct measurement</vt:lpstr>
      <vt:lpstr>Air lasing - O vs. N</vt:lpstr>
      <vt:lpstr>Air lasing - O vs. N</vt:lpstr>
      <vt:lpstr>Coherence time - O vs. N</vt:lpstr>
      <vt:lpstr>N2 vs. O2 : Molecular dissociation</vt:lpstr>
      <vt:lpstr>Nitrogen pump: Double pulsing</vt:lpstr>
      <vt:lpstr>Air laser and Radar REMPI: Emission vs Ionization</vt:lpstr>
      <vt:lpstr>Two-photon excitation spectra</vt:lpstr>
      <vt:lpstr>Pre-dissociation of nitrogen</vt:lpstr>
      <vt:lpstr>N-laser with fs pre-dissociation</vt:lpstr>
      <vt:lpstr>N-lasing and Radar REMPI with fs pre-dissociation</vt:lpstr>
      <vt:lpstr>N-dynamics after pre-dissociation</vt:lpstr>
      <vt:lpstr>N-atoms density after dissociation</vt:lpstr>
      <vt:lpstr>N-laser vs pre-dissociation delay</vt:lpstr>
      <vt:lpstr>N-laser temporal modes</vt:lpstr>
      <vt:lpstr>Nanosecond pumping (O-laser)</vt:lpstr>
      <vt:lpstr>Air laser modes (O-laser)</vt:lpstr>
      <vt:lpstr>Pre-dissociation of oxygen</vt:lpstr>
      <vt:lpstr>Oxygen and Nitrogen remote atmospheric lasing</vt:lpstr>
      <vt:lpstr>Backward Air Laser Guide Star Properties </vt:lpstr>
      <vt:lpstr>Remote guide star</vt:lpstr>
      <vt:lpstr>Remote detection using  atomic oxygen lasing</vt:lpstr>
      <vt:lpstr>Pulse to pulse reference</vt:lpstr>
      <vt:lpstr>Dual air laser for remote reference </vt:lpstr>
      <vt:lpstr>Methods for Remote Detection</vt:lpstr>
      <vt:lpstr>Air Laser: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B Michael</dc:creator>
  <cp:lastModifiedBy>Arthur Dogariu</cp:lastModifiedBy>
  <cp:revision>888</cp:revision>
  <cp:lastPrinted>2013-01-03T22:18:47Z</cp:lastPrinted>
  <dcterms:created xsi:type="dcterms:W3CDTF">2009-04-03T18:14:14Z</dcterms:created>
  <dcterms:modified xsi:type="dcterms:W3CDTF">2014-04-25T04:37:18Z</dcterms:modified>
</cp:coreProperties>
</file>