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72" r:id="rId3"/>
    <p:sldId id="271" r:id="rId4"/>
    <p:sldId id="258" r:id="rId5"/>
    <p:sldId id="262" r:id="rId6"/>
    <p:sldId id="264" r:id="rId7"/>
    <p:sldId id="268" r:id="rId8"/>
    <p:sldId id="27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650" autoAdjust="0"/>
  </p:normalViewPr>
  <p:slideViewPr>
    <p:cSldViewPr>
      <p:cViewPr varScale="1">
        <p:scale>
          <a:sx n="50" d="100"/>
          <a:sy n="50" d="100"/>
        </p:scale>
        <p:origin x="-195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3603A9-45FD-4031-88CB-FCE3C47C76F2}" type="datetimeFigureOut">
              <a:rPr lang="en-US" smtClean="0"/>
              <a:t>6/24/2014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AF6441-81AE-4BE0-86AD-DBB9D1391E43}" type="slidenum">
              <a:rPr lang="en-US" smtClean="0"/>
              <a:t>‹#›</a:t>
            </a:fld>
            <a:endParaRPr lang="en-US"/>
          </a:p>
        </p:txBody>
      </p:sp>
    </p:spTree>
    <p:extLst>
      <p:ext uri="{BB962C8B-B14F-4D97-AF65-F5344CB8AC3E}">
        <p14:creationId xmlns:p14="http://schemas.microsoft.com/office/powerpoint/2010/main" val="213383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AF6441-81AE-4BE0-86AD-DBB9D1391E43}" type="slidenum">
              <a:rPr lang="en-US" smtClean="0"/>
              <a:t>1</a:t>
            </a:fld>
            <a:endParaRPr lang="en-US"/>
          </a:p>
        </p:txBody>
      </p:sp>
    </p:spTree>
    <p:extLst>
      <p:ext uri="{BB962C8B-B14F-4D97-AF65-F5344CB8AC3E}">
        <p14:creationId xmlns:p14="http://schemas.microsoft.com/office/powerpoint/2010/main" val="3187457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4AF6441-81AE-4BE0-86AD-DBB9D1391E43}" type="slidenum">
              <a:rPr lang="en-US" smtClean="0"/>
              <a:t>2</a:t>
            </a:fld>
            <a:endParaRPr lang="en-US"/>
          </a:p>
        </p:txBody>
      </p:sp>
    </p:spTree>
    <p:extLst>
      <p:ext uri="{BB962C8B-B14F-4D97-AF65-F5344CB8AC3E}">
        <p14:creationId xmlns:p14="http://schemas.microsoft.com/office/powerpoint/2010/main" val="2689651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4AF6441-81AE-4BE0-86AD-DBB9D1391E43}" type="slidenum">
              <a:rPr lang="en-US" smtClean="0"/>
              <a:t>3</a:t>
            </a:fld>
            <a:endParaRPr lang="en-US"/>
          </a:p>
        </p:txBody>
      </p:sp>
    </p:spTree>
    <p:extLst>
      <p:ext uri="{BB962C8B-B14F-4D97-AF65-F5344CB8AC3E}">
        <p14:creationId xmlns:p14="http://schemas.microsoft.com/office/powerpoint/2010/main" val="2689651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Goal</a:t>
            </a:r>
            <a:r>
              <a:rPr lang="en-US" baseline="0" dirty="0" smtClean="0"/>
              <a:t> (as stated)</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When I started asking people about the possibility of remote sensing, the first obvious problem was what atoms to use – there is no </a:t>
            </a:r>
            <a:r>
              <a:rPr lang="en-US" baseline="0" dirty="0" err="1" smtClean="0"/>
              <a:t>Rb</a:t>
            </a:r>
            <a:r>
              <a:rPr lang="en-US" baseline="0" dirty="0" smtClean="0"/>
              <a:t> or other alkali metal naturally occurring above the ocean’s surface and very little He.  To remind you what isotopes are available in the atmosphere, I included the table from Will </a:t>
            </a:r>
            <a:r>
              <a:rPr lang="en-US" baseline="0" dirty="0" err="1" smtClean="0"/>
              <a:t>Happer’s</a:t>
            </a:r>
            <a:r>
              <a:rPr lang="en-US" baseline="0" dirty="0" smtClean="0"/>
              <a:t> third paper in the REMAS Report.  Previous work has looked at using Xe129.  Jon Davis will remind you of the highlights from both the early REMUS work at NAVAIR and DARPA’s more recent seedling.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I’ve encouraged you to speculate on possibilities so I’ll share what I’ve found interesting - I’m definitely open to other possibilities. There are many fundamental issues to consider in a remote magnetometer scheme. One practical consideration that came to mind is that the atoms will blow around without a vapor cell.  The original scheme considered a 1 second measurement with 129Xe, but with only a 10 knot wind, the atoms will blow five meters in one second (one might be able to track the cloud but there will be turbulent mixing).  Rather than focusing on long lifetimes, another possibility seemed to be looking at high concentrations to create a strong return signal in a short time.  So nitrogen stand out as a potential choice.</a:t>
            </a:r>
            <a:endParaRPr lang="en-US" dirty="0" smtClean="0"/>
          </a:p>
        </p:txBody>
      </p:sp>
      <p:sp>
        <p:nvSpPr>
          <p:cNvPr id="4" name="Slide Number Placeholder 3"/>
          <p:cNvSpPr>
            <a:spLocks noGrp="1"/>
          </p:cNvSpPr>
          <p:nvPr>
            <p:ph type="sldNum" sz="quarter" idx="10"/>
          </p:nvPr>
        </p:nvSpPr>
        <p:spPr/>
        <p:txBody>
          <a:bodyPr/>
          <a:lstStyle/>
          <a:p>
            <a:fld id="{E4AF6441-81AE-4BE0-86AD-DBB9D1391E43}" type="slidenum">
              <a:rPr lang="en-US" smtClean="0"/>
              <a:t>4</a:t>
            </a:fld>
            <a:endParaRPr lang="en-US"/>
          </a:p>
        </p:txBody>
      </p:sp>
    </p:spTree>
    <p:extLst>
      <p:ext uri="{BB962C8B-B14F-4D97-AF65-F5344CB8AC3E}">
        <p14:creationId xmlns:p14="http://schemas.microsoft.com/office/powerpoint/2010/main" val="1960809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4AF6441-81AE-4BE0-86AD-DBB9D1391E43}" type="slidenum">
              <a:rPr lang="en-US" smtClean="0"/>
              <a:t>5</a:t>
            </a:fld>
            <a:endParaRPr lang="en-US"/>
          </a:p>
        </p:txBody>
      </p:sp>
    </p:spTree>
    <p:extLst>
      <p:ext uri="{BB962C8B-B14F-4D97-AF65-F5344CB8AC3E}">
        <p14:creationId xmlns:p14="http://schemas.microsoft.com/office/powerpoint/2010/main" val="905828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AF6441-81AE-4BE0-86AD-DBB9D1391E43}" type="slidenum">
              <a:rPr lang="en-US" smtClean="0"/>
              <a:t>6</a:t>
            </a:fld>
            <a:endParaRPr lang="en-US"/>
          </a:p>
        </p:txBody>
      </p:sp>
    </p:spTree>
    <p:extLst>
      <p:ext uri="{BB962C8B-B14F-4D97-AF65-F5344CB8AC3E}">
        <p14:creationId xmlns:p14="http://schemas.microsoft.com/office/powerpoint/2010/main" val="2946633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AF6441-81AE-4BE0-86AD-DBB9D1391E43}" type="slidenum">
              <a:rPr lang="en-US" smtClean="0"/>
              <a:t>7</a:t>
            </a:fld>
            <a:endParaRPr lang="en-US"/>
          </a:p>
        </p:txBody>
      </p:sp>
    </p:spTree>
    <p:extLst>
      <p:ext uri="{BB962C8B-B14F-4D97-AF65-F5344CB8AC3E}">
        <p14:creationId xmlns:p14="http://schemas.microsoft.com/office/powerpoint/2010/main" val="159594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C7C8C9-EFCF-4621-98BA-8F7826496CC3}" type="datetimeFigureOut">
              <a:rPr lang="en-US" smtClean="0"/>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60ACF-AABA-4BE9-A237-7A221E50414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C7C8C9-EFCF-4621-98BA-8F7826496CC3}" type="datetimeFigureOut">
              <a:rPr lang="en-US" smtClean="0"/>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60ACF-AABA-4BE9-A237-7A221E50414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C7C8C9-EFCF-4621-98BA-8F7826496CC3}" type="datetimeFigureOut">
              <a:rPr lang="en-US" smtClean="0"/>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60ACF-AABA-4BE9-A237-7A221E50414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C7C8C9-EFCF-4621-98BA-8F7826496CC3}" type="datetimeFigureOut">
              <a:rPr lang="en-US" smtClean="0"/>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60ACF-AABA-4BE9-A237-7A221E50414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C7C8C9-EFCF-4621-98BA-8F7826496CC3}" type="datetimeFigureOut">
              <a:rPr lang="en-US" smtClean="0"/>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60ACF-AABA-4BE9-A237-7A221E50414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C7C8C9-EFCF-4621-98BA-8F7826496CC3}" type="datetimeFigureOut">
              <a:rPr lang="en-US" smtClean="0"/>
              <a:t>6/24/2014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E60ACF-AABA-4BE9-A237-7A221E50414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C7C8C9-EFCF-4621-98BA-8F7826496CC3}" type="datetimeFigureOut">
              <a:rPr lang="en-US" smtClean="0"/>
              <a:t>6/24/2014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E60ACF-AABA-4BE9-A237-7A221E50414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C7C8C9-EFCF-4621-98BA-8F7826496CC3}" type="datetimeFigureOut">
              <a:rPr lang="en-US" smtClean="0"/>
              <a:t>6/24/2014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E60ACF-AABA-4BE9-A237-7A221E50414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C7C8C9-EFCF-4621-98BA-8F7826496CC3}" type="datetimeFigureOut">
              <a:rPr lang="en-US" smtClean="0"/>
              <a:t>6/24/2014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E60ACF-AABA-4BE9-A237-7A221E50414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C7C8C9-EFCF-4621-98BA-8F7826496CC3}" type="datetimeFigureOut">
              <a:rPr lang="en-US" smtClean="0"/>
              <a:t>6/24/2014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E60ACF-AABA-4BE9-A237-7A221E50414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C7C8C9-EFCF-4621-98BA-8F7826496CC3}" type="datetimeFigureOut">
              <a:rPr lang="en-US" smtClean="0"/>
              <a:t>6/24/2014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E60ACF-AABA-4BE9-A237-7A221E50414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C7C8C9-EFCF-4621-98BA-8F7826496CC3}" type="datetimeFigureOut">
              <a:rPr lang="en-US" smtClean="0"/>
              <a:t>6/24/2014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60ACF-AABA-4BE9-A237-7A221E50414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Remote Atmospheric </a:t>
            </a:r>
            <a:r>
              <a:rPr lang="en-US" dirty="0" err="1" smtClean="0"/>
              <a:t>Magnetometry</a:t>
            </a:r>
            <a:r>
              <a:rPr lang="en-US" dirty="0" smtClean="0"/>
              <a:t>	Workshop</a:t>
            </a:r>
            <a:endParaRPr lang="en-US" dirty="0"/>
          </a:p>
        </p:txBody>
      </p:sp>
      <p:sp>
        <p:nvSpPr>
          <p:cNvPr id="3" name="Subtitle 2"/>
          <p:cNvSpPr>
            <a:spLocks noGrp="1"/>
          </p:cNvSpPr>
          <p:nvPr>
            <p:ph type="subTitle" idx="1"/>
          </p:nvPr>
        </p:nvSpPr>
        <p:spPr>
          <a:xfrm>
            <a:off x="1371600" y="4038600"/>
            <a:ext cx="6400800" cy="1752600"/>
          </a:xfrm>
        </p:spPr>
        <p:txBody>
          <a:bodyPr>
            <a:normAutofit fontScale="85000" lnSpcReduction="20000"/>
          </a:bodyPr>
          <a:lstStyle/>
          <a:p>
            <a:r>
              <a:rPr lang="en-US" dirty="0" smtClean="0"/>
              <a:t>Washington, DC</a:t>
            </a:r>
          </a:p>
          <a:p>
            <a:r>
              <a:rPr lang="en-US" dirty="0" smtClean="0"/>
              <a:t>April 25, 2014</a:t>
            </a:r>
          </a:p>
          <a:p>
            <a:r>
              <a:rPr lang="en-US" dirty="0" smtClean="0"/>
              <a:t>Steve Potashnik, PhD</a:t>
            </a:r>
          </a:p>
          <a:p>
            <a:r>
              <a:rPr lang="en-US" dirty="0" smtClean="0"/>
              <a:t>ONR 321 MS / NSWCCD</a:t>
            </a:r>
            <a:endParaRPr lang="en-US" dirty="0"/>
          </a:p>
        </p:txBody>
      </p:sp>
      <p:pic>
        <p:nvPicPr>
          <p:cNvPr id="4" name="Picture 6" descr="STonrLogoWhiteBack150.jpg"/>
          <p:cNvPicPr>
            <a:picLocks noChangeAspect="1"/>
          </p:cNvPicPr>
          <p:nvPr/>
        </p:nvPicPr>
        <p:blipFill>
          <a:blip r:embed="rId3" cstate="print"/>
          <a:srcRect/>
          <a:stretch>
            <a:fillRect/>
          </a:stretch>
        </p:blipFill>
        <p:spPr bwMode="auto">
          <a:xfrm>
            <a:off x="3566160" y="838200"/>
            <a:ext cx="2011680"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 name="Picture 6" descr="STonrLogoWhiteBack150.jpg"/>
          <p:cNvPicPr>
            <a:picLocks noChangeAspect="1"/>
          </p:cNvPicPr>
          <p:nvPr/>
        </p:nvPicPr>
        <p:blipFill>
          <a:blip r:embed="rId3" cstate="print"/>
          <a:srcRect/>
          <a:stretch>
            <a:fillRect/>
          </a:stretch>
        </p:blipFill>
        <p:spPr bwMode="auto">
          <a:xfrm>
            <a:off x="106680" y="76200"/>
            <a:ext cx="1645920" cy="685800"/>
          </a:xfrm>
          <a:prstGeom prst="rect">
            <a:avLst/>
          </a:prstGeom>
          <a:noFill/>
          <a:ln w="9525">
            <a:noFill/>
            <a:miter lim="800000"/>
            <a:headEnd/>
            <a:tailEnd/>
          </a:ln>
        </p:spPr>
      </p:pic>
      <p:sp>
        <p:nvSpPr>
          <p:cNvPr id="80" name="Parallelogram 79"/>
          <p:cNvSpPr/>
          <p:nvPr/>
        </p:nvSpPr>
        <p:spPr>
          <a:xfrm>
            <a:off x="255270" y="868681"/>
            <a:ext cx="8660130" cy="45719"/>
          </a:xfrm>
          <a:prstGeom prst="parallelogram">
            <a:avLst>
              <a:gd name="adj" fmla="val 111302"/>
            </a:avLst>
          </a:prstGeom>
          <a:ln w="25400">
            <a:solidFill>
              <a:schemeClr val="tx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3" name="Slide Number Placeholder 4"/>
          <p:cNvSpPr>
            <a:spLocks noGrp="1"/>
          </p:cNvSpPr>
          <p:nvPr>
            <p:ph type="sldNum" sz="quarter" idx="12"/>
          </p:nvPr>
        </p:nvSpPr>
        <p:spPr>
          <a:xfrm>
            <a:off x="8534400" y="6356350"/>
            <a:ext cx="304800" cy="365125"/>
          </a:xfrm>
        </p:spPr>
        <p:txBody>
          <a:bodyPr/>
          <a:lstStyle/>
          <a:p>
            <a:fld id="{A4607EAD-0EB8-4DD2-80E0-750176E48408}" type="slidenum">
              <a:rPr lang="en-US" smtClean="0"/>
              <a:pPr/>
              <a:t>2</a:t>
            </a:fld>
            <a:endParaRPr lang="en-US" dirty="0"/>
          </a:p>
        </p:txBody>
      </p:sp>
      <p:sp>
        <p:nvSpPr>
          <p:cNvPr id="81" name="Title 1"/>
          <p:cNvSpPr>
            <a:spLocks noGrp="1"/>
          </p:cNvSpPr>
          <p:nvPr>
            <p:ph type="title"/>
          </p:nvPr>
        </p:nvSpPr>
        <p:spPr>
          <a:xfrm>
            <a:off x="852487" y="133350"/>
            <a:ext cx="8229600" cy="1143000"/>
          </a:xfrm>
        </p:spPr>
        <p:txBody>
          <a:bodyPr>
            <a:normAutofit/>
          </a:bodyPr>
          <a:lstStyle/>
          <a:p>
            <a:r>
              <a:rPr lang="en-US" sz="3200" b="1" dirty="0" smtClean="0"/>
              <a:t>Welcome and Motivation</a:t>
            </a:r>
            <a:br>
              <a:rPr lang="en-US" sz="3200" b="1" dirty="0" smtClean="0"/>
            </a:br>
            <a:endParaRPr lang="en-US" sz="3200" b="1" dirty="0"/>
          </a:p>
        </p:txBody>
      </p:sp>
      <p:sp>
        <p:nvSpPr>
          <p:cNvPr id="17" name="Content Placeholder 16"/>
          <p:cNvSpPr>
            <a:spLocks noGrp="1"/>
          </p:cNvSpPr>
          <p:nvPr>
            <p:ph idx="1"/>
          </p:nvPr>
        </p:nvSpPr>
        <p:spPr>
          <a:xfrm>
            <a:off x="457200" y="1371600"/>
            <a:ext cx="8229600" cy="4953000"/>
          </a:xfrm>
        </p:spPr>
        <p:txBody>
          <a:bodyPr>
            <a:normAutofit/>
          </a:bodyPr>
          <a:lstStyle/>
          <a:p>
            <a:pPr marL="0" indent="0">
              <a:buClr>
                <a:schemeClr val="tx2"/>
              </a:buClr>
              <a:buNone/>
            </a:pPr>
            <a:r>
              <a:rPr lang="en-US" sz="2800" dirty="0" smtClean="0"/>
              <a:t>Welcome</a:t>
            </a:r>
          </a:p>
          <a:p>
            <a:pPr>
              <a:buClr>
                <a:schemeClr val="tx2"/>
              </a:buClr>
            </a:pPr>
            <a:r>
              <a:rPr lang="en-US" sz="2400" dirty="0" smtClean="0"/>
              <a:t>Invitations by recommendation</a:t>
            </a:r>
          </a:p>
          <a:p>
            <a:pPr marL="0" indent="0">
              <a:buClr>
                <a:schemeClr val="tx2"/>
              </a:buClr>
              <a:buNone/>
            </a:pPr>
            <a:endParaRPr lang="en-US" sz="2400" dirty="0"/>
          </a:p>
          <a:p>
            <a:pPr marL="0" indent="0">
              <a:buClr>
                <a:schemeClr val="tx2"/>
              </a:buClr>
              <a:buNone/>
            </a:pPr>
            <a:r>
              <a:rPr lang="en-US" sz="2800" dirty="0"/>
              <a:t>Motivation</a:t>
            </a:r>
          </a:p>
          <a:p>
            <a:pPr>
              <a:spcBef>
                <a:spcPts val="1000"/>
              </a:spcBef>
              <a:buClr>
                <a:schemeClr val="tx2"/>
              </a:buClr>
            </a:pPr>
            <a:r>
              <a:rPr lang="en-US" sz="2400" dirty="0" smtClean="0"/>
              <a:t>Magnetic </a:t>
            </a:r>
            <a:r>
              <a:rPr lang="en-US" sz="2400" dirty="0"/>
              <a:t>detection ranges are limited by a variety of noise sources</a:t>
            </a:r>
            <a:r>
              <a:rPr lang="en-US" sz="2400" dirty="0" smtClean="0"/>
              <a:t>.</a:t>
            </a:r>
          </a:p>
          <a:p>
            <a:pPr>
              <a:spcBef>
                <a:spcPts val="1000"/>
              </a:spcBef>
              <a:buClr>
                <a:schemeClr val="tx2"/>
              </a:buClr>
            </a:pPr>
            <a:r>
              <a:rPr lang="en-US" sz="2400" dirty="0" smtClean="0"/>
              <a:t>The </a:t>
            </a:r>
            <a:r>
              <a:rPr lang="en-US" sz="2400" dirty="0" err="1" smtClean="0"/>
              <a:t>DoD’s</a:t>
            </a:r>
            <a:r>
              <a:rPr lang="en-US" sz="2400" dirty="0" smtClean="0"/>
              <a:t> </a:t>
            </a:r>
            <a:r>
              <a:rPr lang="en-US" sz="2400" dirty="0" smtClean="0"/>
              <a:t>work that I released from </a:t>
            </a:r>
            <a:r>
              <a:rPr lang="en-US" sz="2400" dirty="0" smtClean="0"/>
              <a:t>the 1980’s seemed like a promising starting </a:t>
            </a:r>
            <a:r>
              <a:rPr lang="en-US" sz="2400" dirty="0" smtClean="0"/>
              <a:t>point.</a:t>
            </a:r>
            <a:endParaRPr lang="en-US" sz="2400" dirty="0" smtClean="0"/>
          </a:p>
          <a:p>
            <a:pPr>
              <a:spcBef>
                <a:spcPts val="1000"/>
              </a:spcBef>
              <a:buClr>
                <a:schemeClr val="tx2"/>
              </a:buClr>
            </a:pPr>
            <a:r>
              <a:rPr lang="en-US" sz="2400" dirty="0" smtClean="0"/>
              <a:t>You guys want to write papers and I want to cite papers for proposals, so I’m hoping we can find some possibilities worth pursuing.</a:t>
            </a:r>
            <a:endParaRPr lang="en-US" sz="2400" dirty="0"/>
          </a:p>
        </p:txBody>
      </p:sp>
    </p:spTree>
    <p:extLst>
      <p:ext uri="{BB962C8B-B14F-4D97-AF65-F5344CB8AC3E}">
        <p14:creationId xmlns:p14="http://schemas.microsoft.com/office/powerpoint/2010/main" val="2749480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 name="Picture 6" descr="STonrLogoWhiteBack150.jpg"/>
          <p:cNvPicPr>
            <a:picLocks noChangeAspect="1"/>
          </p:cNvPicPr>
          <p:nvPr/>
        </p:nvPicPr>
        <p:blipFill>
          <a:blip r:embed="rId3" cstate="print"/>
          <a:srcRect/>
          <a:stretch>
            <a:fillRect/>
          </a:stretch>
        </p:blipFill>
        <p:spPr bwMode="auto">
          <a:xfrm>
            <a:off x="106680" y="76200"/>
            <a:ext cx="1645920" cy="685800"/>
          </a:xfrm>
          <a:prstGeom prst="rect">
            <a:avLst/>
          </a:prstGeom>
          <a:noFill/>
          <a:ln w="9525">
            <a:noFill/>
            <a:miter lim="800000"/>
            <a:headEnd/>
            <a:tailEnd/>
          </a:ln>
        </p:spPr>
      </p:pic>
      <p:sp>
        <p:nvSpPr>
          <p:cNvPr id="80" name="Parallelogram 79"/>
          <p:cNvSpPr/>
          <p:nvPr/>
        </p:nvSpPr>
        <p:spPr>
          <a:xfrm>
            <a:off x="255270" y="868681"/>
            <a:ext cx="8660130" cy="45719"/>
          </a:xfrm>
          <a:prstGeom prst="parallelogram">
            <a:avLst>
              <a:gd name="adj" fmla="val 111302"/>
            </a:avLst>
          </a:prstGeom>
          <a:ln w="25400">
            <a:solidFill>
              <a:schemeClr val="tx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3" name="Slide Number Placeholder 4"/>
          <p:cNvSpPr>
            <a:spLocks noGrp="1"/>
          </p:cNvSpPr>
          <p:nvPr>
            <p:ph type="sldNum" sz="quarter" idx="12"/>
          </p:nvPr>
        </p:nvSpPr>
        <p:spPr>
          <a:xfrm>
            <a:off x="8534400" y="6356350"/>
            <a:ext cx="304800" cy="365125"/>
          </a:xfrm>
        </p:spPr>
        <p:txBody>
          <a:bodyPr/>
          <a:lstStyle/>
          <a:p>
            <a:fld id="{A4607EAD-0EB8-4DD2-80E0-750176E48408}" type="slidenum">
              <a:rPr lang="en-US" smtClean="0"/>
              <a:pPr/>
              <a:t>3</a:t>
            </a:fld>
            <a:endParaRPr lang="en-US" dirty="0"/>
          </a:p>
        </p:txBody>
      </p:sp>
      <p:sp>
        <p:nvSpPr>
          <p:cNvPr id="81" name="Title 1"/>
          <p:cNvSpPr>
            <a:spLocks noGrp="1"/>
          </p:cNvSpPr>
          <p:nvPr>
            <p:ph type="title"/>
          </p:nvPr>
        </p:nvSpPr>
        <p:spPr>
          <a:xfrm>
            <a:off x="852487" y="133350"/>
            <a:ext cx="8229600" cy="1143000"/>
          </a:xfrm>
        </p:spPr>
        <p:txBody>
          <a:bodyPr>
            <a:normAutofit/>
          </a:bodyPr>
          <a:lstStyle/>
          <a:p>
            <a:r>
              <a:rPr lang="en-US" sz="3200" b="1" dirty="0" smtClean="0"/>
              <a:t>Motivation and Objectives</a:t>
            </a:r>
            <a:br>
              <a:rPr lang="en-US" sz="3200" b="1" dirty="0" smtClean="0"/>
            </a:br>
            <a:endParaRPr lang="en-US" sz="3200" b="1" dirty="0"/>
          </a:p>
        </p:txBody>
      </p:sp>
      <p:sp>
        <p:nvSpPr>
          <p:cNvPr id="17" name="Content Placeholder 16"/>
          <p:cNvSpPr>
            <a:spLocks noGrp="1"/>
          </p:cNvSpPr>
          <p:nvPr>
            <p:ph idx="1"/>
          </p:nvPr>
        </p:nvSpPr>
        <p:spPr>
          <a:xfrm>
            <a:off x="457200" y="1371600"/>
            <a:ext cx="8229600" cy="4953000"/>
          </a:xfrm>
        </p:spPr>
        <p:txBody>
          <a:bodyPr>
            <a:normAutofit fontScale="70000" lnSpcReduction="20000"/>
          </a:bodyPr>
          <a:lstStyle/>
          <a:p>
            <a:pPr marL="0" indent="0">
              <a:buClr>
                <a:schemeClr val="tx2"/>
              </a:buClr>
              <a:buNone/>
            </a:pPr>
            <a:r>
              <a:rPr lang="en-US" sz="3400" dirty="0"/>
              <a:t>Workshop Objectives</a:t>
            </a:r>
          </a:p>
          <a:p>
            <a:pPr>
              <a:spcBef>
                <a:spcPts val="1000"/>
              </a:spcBef>
              <a:buClr>
                <a:schemeClr val="tx2"/>
              </a:buClr>
            </a:pPr>
            <a:r>
              <a:rPr lang="en-US" dirty="0"/>
              <a:t>Meet each </a:t>
            </a:r>
            <a:r>
              <a:rPr lang="en-US"/>
              <a:t>other </a:t>
            </a:r>
            <a:r>
              <a:rPr lang="en-US" smtClean="0"/>
              <a:t>and </a:t>
            </a:r>
            <a:r>
              <a:rPr lang="en-US" dirty="0"/>
              <a:t>nurture interdisciplinary relationships</a:t>
            </a:r>
          </a:p>
          <a:p>
            <a:pPr>
              <a:spcBef>
                <a:spcPts val="1000"/>
              </a:spcBef>
              <a:buClr>
                <a:schemeClr val="tx2"/>
              </a:buClr>
            </a:pPr>
            <a:r>
              <a:rPr lang="en-US" dirty="0"/>
              <a:t>Determine if there are research possibilities for remote atmospheric magnetometry worth pursuing</a:t>
            </a:r>
          </a:p>
          <a:p>
            <a:pPr>
              <a:spcBef>
                <a:spcPts val="1000"/>
              </a:spcBef>
              <a:buClr>
                <a:schemeClr val="tx2"/>
              </a:buClr>
            </a:pPr>
            <a:r>
              <a:rPr lang="en-US" dirty="0"/>
              <a:t>Send me proposals </a:t>
            </a:r>
            <a:r>
              <a:rPr lang="en-US" dirty="0" smtClean="0"/>
              <a:t>to demonstrate feasibility (guidance on “ONR Code 321MS” website due in June)</a:t>
            </a:r>
            <a:endParaRPr lang="en-US" dirty="0"/>
          </a:p>
          <a:p>
            <a:pPr marL="0" indent="0">
              <a:buClr>
                <a:schemeClr val="tx2"/>
              </a:buClr>
              <a:buNone/>
            </a:pPr>
            <a:endParaRPr lang="en-US" dirty="0"/>
          </a:p>
          <a:p>
            <a:pPr marL="0" indent="0">
              <a:buClr>
                <a:schemeClr val="tx2"/>
              </a:buClr>
              <a:buNone/>
            </a:pPr>
            <a:r>
              <a:rPr lang="en-US" sz="3400" dirty="0" smtClean="0"/>
              <a:t>ONR Code </a:t>
            </a:r>
            <a:r>
              <a:rPr lang="en-US" sz="3400" dirty="0"/>
              <a:t>321 Maritime Sensing</a:t>
            </a:r>
          </a:p>
          <a:p>
            <a:pPr>
              <a:spcBef>
                <a:spcPts val="1000"/>
              </a:spcBef>
              <a:buClr>
                <a:schemeClr val="tx2"/>
              </a:buClr>
            </a:pPr>
            <a:r>
              <a:rPr lang="en-US" dirty="0"/>
              <a:t>Optics, (Electro)Magnetics, Acoustics</a:t>
            </a:r>
          </a:p>
          <a:p>
            <a:pPr>
              <a:spcBef>
                <a:spcPts val="1000"/>
              </a:spcBef>
              <a:buClr>
                <a:schemeClr val="tx2"/>
              </a:buClr>
            </a:pPr>
            <a:r>
              <a:rPr lang="en-US" dirty="0" smtClean="0"/>
              <a:t>Tasked </a:t>
            </a:r>
            <a:r>
              <a:rPr lang="en-US" dirty="0"/>
              <a:t>to conduct applied </a:t>
            </a:r>
            <a:r>
              <a:rPr lang="en-US" dirty="0" smtClean="0"/>
              <a:t>research for ASW, </a:t>
            </a:r>
            <a:r>
              <a:rPr lang="en-US" dirty="0"/>
              <a:t>but need basic research </a:t>
            </a:r>
            <a:r>
              <a:rPr lang="en-US" dirty="0" smtClean="0"/>
              <a:t>for new options</a:t>
            </a:r>
            <a:endParaRPr lang="en-US" dirty="0"/>
          </a:p>
          <a:p>
            <a:pPr>
              <a:spcBef>
                <a:spcPts val="1000"/>
              </a:spcBef>
              <a:buClr>
                <a:schemeClr val="tx2"/>
              </a:buClr>
            </a:pPr>
            <a:r>
              <a:rPr lang="en-US" dirty="0" smtClean="0"/>
              <a:t>Operationally </a:t>
            </a:r>
            <a:r>
              <a:rPr lang="en-US" dirty="0"/>
              <a:t>motivated </a:t>
            </a:r>
            <a:r>
              <a:rPr lang="en-US" dirty="0" smtClean="0"/>
              <a:t>basic research (Navy </a:t>
            </a:r>
            <a:r>
              <a:rPr lang="en-US" dirty="0"/>
              <a:t>payoff commensurate with risk</a:t>
            </a:r>
            <a:r>
              <a:rPr lang="en-US" dirty="0" smtClean="0"/>
              <a:t>)</a:t>
            </a:r>
            <a:endParaRPr lang="en-US" dirty="0"/>
          </a:p>
        </p:txBody>
      </p:sp>
    </p:spTree>
    <p:extLst>
      <p:ext uri="{BB962C8B-B14F-4D97-AF65-F5344CB8AC3E}">
        <p14:creationId xmlns:p14="http://schemas.microsoft.com/office/powerpoint/2010/main" val="1099087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 name="Picture 6" descr="STonrLogoWhiteBack150.jpg"/>
          <p:cNvPicPr>
            <a:picLocks noChangeAspect="1"/>
          </p:cNvPicPr>
          <p:nvPr/>
        </p:nvPicPr>
        <p:blipFill>
          <a:blip r:embed="rId3" cstate="print"/>
          <a:srcRect/>
          <a:stretch>
            <a:fillRect/>
          </a:stretch>
        </p:blipFill>
        <p:spPr bwMode="auto">
          <a:xfrm>
            <a:off x="106680" y="76200"/>
            <a:ext cx="1645920" cy="685800"/>
          </a:xfrm>
          <a:prstGeom prst="rect">
            <a:avLst/>
          </a:prstGeom>
          <a:noFill/>
          <a:ln w="9525">
            <a:noFill/>
            <a:miter lim="800000"/>
            <a:headEnd/>
            <a:tailEnd/>
          </a:ln>
        </p:spPr>
      </p:pic>
      <p:sp>
        <p:nvSpPr>
          <p:cNvPr id="80" name="Parallelogram 79"/>
          <p:cNvSpPr/>
          <p:nvPr/>
        </p:nvSpPr>
        <p:spPr>
          <a:xfrm>
            <a:off x="255270" y="868681"/>
            <a:ext cx="8660130" cy="45719"/>
          </a:xfrm>
          <a:prstGeom prst="parallelogram">
            <a:avLst>
              <a:gd name="adj" fmla="val 111302"/>
            </a:avLst>
          </a:prstGeom>
          <a:ln w="25400">
            <a:solidFill>
              <a:schemeClr val="tx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3" name="Slide Number Placeholder 4"/>
          <p:cNvSpPr>
            <a:spLocks noGrp="1"/>
          </p:cNvSpPr>
          <p:nvPr>
            <p:ph type="sldNum" sz="quarter" idx="12"/>
          </p:nvPr>
        </p:nvSpPr>
        <p:spPr>
          <a:xfrm>
            <a:off x="8534400" y="6356350"/>
            <a:ext cx="304800" cy="365125"/>
          </a:xfrm>
        </p:spPr>
        <p:txBody>
          <a:bodyPr/>
          <a:lstStyle/>
          <a:p>
            <a:fld id="{A4607EAD-0EB8-4DD2-80E0-750176E48408}" type="slidenum">
              <a:rPr lang="en-US" smtClean="0"/>
              <a:pPr/>
              <a:t>4</a:t>
            </a:fld>
            <a:endParaRPr lang="en-US" dirty="0"/>
          </a:p>
        </p:txBody>
      </p:sp>
      <p:sp>
        <p:nvSpPr>
          <p:cNvPr id="81" name="Title 1"/>
          <p:cNvSpPr>
            <a:spLocks noGrp="1"/>
          </p:cNvSpPr>
          <p:nvPr>
            <p:ph type="title"/>
          </p:nvPr>
        </p:nvSpPr>
        <p:spPr>
          <a:xfrm>
            <a:off x="533400" y="-152400"/>
            <a:ext cx="8229600" cy="1143000"/>
          </a:xfrm>
        </p:spPr>
        <p:txBody>
          <a:bodyPr>
            <a:normAutofit/>
          </a:bodyPr>
          <a:lstStyle/>
          <a:p>
            <a:r>
              <a:rPr lang="en-US" sz="3200" b="1" dirty="0" smtClean="0"/>
              <a:t>What Atoms to Use</a:t>
            </a:r>
            <a:endParaRPr lang="en-US" sz="3200" b="1" dirty="0"/>
          </a:p>
        </p:txBody>
      </p:sp>
      <p:graphicFrame>
        <p:nvGraphicFramePr>
          <p:cNvPr id="18" name="Content Placeholder 17"/>
          <p:cNvGraphicFramePr>
            <a:graphicFrameLocks noGrp="1"/>
          </p:cNvGraphicFramePr>
          <p:nvPr>
            <p:ph idx="1"/>
            <p:extLst>
              <p:ext uri="{D42A27DB-BD31-4B8C-83A1-F6EECF244321}">
                <p14:modId xmlns:p14="http://schemas.microsoft.com/office/powerpoint/2010/main" val="3759542674"/>
              </p:ext>
            </p:extLst>
          </p:nvPr>
        </p:nvGraphicFramePr>
        <p:xfrm>
          <a:off x="561023" y="2499360"/>
          <a:ext cx="8048624" cy="4053840"/>
        </p:xfrm>
        <a:graphic>
          <a:graphicData uri="http://schemas.openxmlformats.org/drawingml/2006/table">
            <a:tbl>
              <a:tblPr firstRow="1" bandRow="1">
                <a:tableStyleId>{5C22544A-7EE6-4342-B048-85BDC9FD1C3A}</a:tableStyleId>
              </a:tblPr>
              <a:tblGrid>
                <a:gridCol w="1238250"/>
                <a:gridCol w="3559968"/>
                <a:gridCol w="1160859"/>
                <a:gridCol w="2089547"/>
              </a:tblGrid>
              <a:tr h="308658">
                <a:tc>
                  <a:txBody>
                    <a:bodyPr/>
                    <a:lstStyle/>
                    <a:p>
                      <a:pPr algn="ctr"/>
                      <a:r>
                        <a:rPr lang="en-US" dirty="0" smtClean="0"/>
                        <a:t>Isotope</a:t>
                      </a:r>
                      <a:endParaRPr lang="en-US" dirty="0"/>
                    </a:p>
                  </a:txBody>
                  <a:tcPr/>
                </a:tc>
                <a:tc>
                  <a:txBody>
                    <a:bodyPr/>
                    <a:lstStyle/>
                    <a:p>
                      <a:pPr algn="ctr"/>
                      <a:r>
                        <a:rPr lang="en-US" dirty="0" smtClean="0"/>
                        <a:t>Abundance</a:t>
                      </a:r>
                      <a:r>
                        <a:rPr lang="en-US" baseline="0" dirty="0" smtClean="0"/>
                        <a:t> (Atoms/cc = X</a:t>
                      </a:r>
                      <a:r>
                        <a:rPr lang="en-US" baseline="-10000" dirty="0" smtClean="0"/>
                        <a:t>*</a:t>
                      </a:r>
                      <a:r>
                        <a:rPr lang="en-US" baseline="30000" dirty="0" smtClean="0"/>
                        <a:t>129</a:t>
                      </a:r>
                      <a:r>
                        <a:rPr lang="en-US" baseline="0" dirty="0" smtClean="0"/>
                        <a:t>Xe)</a:t>
                      </a:r>
                      <a:endParaRPr lang="en-US" dirty="0"/>
                    </a:p>
                  </a:txBody>
                  <a:tcPr/>
                </a:tc>
                <a:tc>
                  <a:txBody>
                    <a:bodyPr/>
                    <a:lstStyle/>
                    <a:p>
                      <a:pPr algn="ctr"/>
                      <a:r>
                        <a:rPr lang="en-US" dirty="0" smtClean="0"/>
                        <a:t>Spin</a:t>
                      </a:r>
                      <a:endParaRPr lang="en-US" dirty="0"/>
                    </a:p>
                  </a:txBody>
                  <a:tcPr/>
                </a:tc>
                <a:tc>
                  <a:txBody>
                    <a:bodyPr/>
                    <a:lstStyle/>
                    <a:p>
                      <a:pPr algn="ctr"/>
                      <a:r>
                        <a:rPr lang="en-US" dirty="0" smtClean="0">
                          <a:latin typeface="Gabriola" panose="04040605051002020D02" pitchFamily="82" charset="0"/>
                        </a:rPr>
                        <a:t> </a:t>
                      </a:r>
                      <a:r>
                        <a:rPr lang="en-US" dirty="0" err="1" smtClean="0">
                          <a:latin typeface="Gabriola" panose="04040605051002020D02" pitchFamily="82" charset="0"/>
                        </a:rPr>
                        <a:t>f</a:t>
                      </a:r>
                      <a:r>
                        <a:rPr lang="en-US" baseline="-25000" dirty="0" err="1" smtClean="0">
                          <a:latin typeface="+mn-lt"/>
                        </a:rPr>
                        <a:t>Larmor</a:t>
                      </a:r>
                      <a:r>
                        <a:rPr lang="en-US" baseline="0" dirty="0" smtClean="0">
                          <a:latin typeface="+mn-lt"/>
                        </a:rPr>
                        <a:t> (Hz/G)</a:t>
                      </a:r>
                      <a:endParaRPr lang="en-US" baseline="-25000" dirty="0">
                        <a:latin typeface="+mn-lt"/>
                      </a:endParaRPr>
                    </a:p>
                  </a:txBody>
                  <a:tcPr/>
                </a:tc>
              </a:tr>
              <a:tr h="308658">
                <a:tc>
                  <a:txBody>
                    <a:bodyPr/>
                    <a:lstStyle/>
                    <a:p>
                      <a:pPr algn="ctr"/>
                      <a:r>
                        <a:rPr lang="en-US" sz="1600" baseline="30000" dirty="0" smtClean="0"/>
                        <a:t>1</a:t>
                      </a:r>
                      <a:r>
                        <a:rPr lang="en-US" sz="1600" dirty="0" smtClean="0"/>
                        <a:t>H</a:t>
                      </a:r>
                      <a:endParaRPr lang="en-US" sz="1600" dirty="0"/>
                    </a:p>
                  </a:txBody>
                  <a:tcPr/>
                </a:tc>
                <a:tc>
                  <a:txBody>
                    <a:bodyPr/>
                    <a:lstStyle/>
                    <a:p>
                      <a:pPr algn="ctr"/>
                      <a:r>
                        <a:rPr lang="en-US" sz="1600" dirty="0" smtClean="0"/>
                        <a:t>2.68e13 = 43</a:t>
                      </a:r>
                      <a:r>
                        <a:rPr lang="en-US" sz="1600" baseline="-10000" dirty="0" smtClean="0"/>
                        <a:t>*</a:t>
                      </a:r>
                      <a:r>
                        <a:rPr lang="en-US" sz="1600" baseline="30000" dirty="0" smtClean="0"/>
                        <a:t>129</a:t>
                      </a:r>
                      <a:r>
                        <a:rPr lang="en-US" sz="1600" baseline="0" dirty="0" smtClean="0"/>
                        <a:t>Xe</a:t>
                      </a:r>
                      <a:endParaRPr lang="en-US" sz="1600" dirty="0"/>
                    </a:p>
                  </a:txBody>
                  <a:tcPr/>
                </a:tc>
                <a:tc>
                  <a:txBody>
                    <a:bodyPr/>
                    <a:lstStyle/>
                    <a:p>
                      <a:pPr algn="ctr"/>
                      <a:r>
                        <a:rPr lang="en-US" sz="1600" dirty="0" smtClean="0"/>
                        <a:t>1/2</a:t>
                      </a:r>
                      <a:endParaRPr lang="en-US" sz="1600" dirty="0"/>
                    </a:p>
                  </a:txBody>
                  <a:tcPr/>
                </a:tc>
                <a:tc>
                  <a:txBody>
                    <a:bodyPr/>
                    <a:lstStyle/>
                    <a:p>
                      <a:pPr algn="ctr"/>
                      <a:r>
                        <a:rPr lang="en-US" sz="1600" dirty="0" smtClean="0"/>
                        <a:t>4,258</a:t>
                      </a:r>
                      <a:endParaRPr lang="en-US" sz="1600" dirty="0"/>
                    </a:p>
                  </a:txBody>
                  <a:tcPr/>
                </a:tc>
              </a:tr>
              <a:tr h="308658">
                <a:tc>
                  <a:txBody>
                    <a:bodyPr/>
                    <a:lstStyle/>
                    <a:p>
                      <a:pPr algn="ctr"/>
                      <a:r>
                        <a:rPr lang="en-US" sz="1600" baseline="30000" dirty="0" smtClean="0"/>
                        <a:t>2</a:t>
                      </a:r>
                      <a:r>
                        <a:rPr lang="en-US" sz="1600" dirty="0" smtClean="0"/>
                        <a:t>H</a:t>
                      </a:r>
                      <a:endParaRPr lang="en-US" sz="1600" dirty="0"/>
                    </a:p>
                  </a:txBody>
                  <a:tcPr/>
                </a:tc>
                <a:tc>
                  <a:txBody>
                    <a:bodyPr/>
                    <a:lstStyle/>
                    <a:p>
                      <a:pPr algn="ctr"/>
                      <a:r>
                        <a:rPr lang="en-US" sz="1600" dirty="0" smtClean="0"/>
                        <a:t>4.18e9 = 0.007</a:t>
                      </a:r>
                      <a:r>
                        <a:rPr lang="en-US" sz="1600" baseline="-10000" dirty="0" smtClean="0"/>
                        <a:t>*</a:t>
                      </a:r>
                      <a:r>
                        <a:rPr lang="en-US" sz="1600" baseline="30000" dirty="0" smtClean="0"/>
                        <a:t>129</a:t>
                      </a:r>
                      <a:r>
                        <a:rPr lang="en-US" sz="1600" baseline="0" dirty="0" smtClean="0"/>
                        <a:t>Xe</a:t>
                      </a:r>
                      <a:endParaRPr lang="en-US" sz="1600" dirty="0"/>
                    </a:p>
                  </a:txBody>
                  <a:tcPr/>
                </a:tc>
                <a:tc>
                  <a:txBody>
                    <a:bodyPr/>
                    <a:lstStyle/>
                    <a:p>
                      <a:pPr algn="ctr"/>
                      <a:r>
                        <a:rPr lang="en-US" sz="1600" dirty="0" smtClean="0"/>
                        <a:t>1</a:t>
                      </a:r>
                      <a:endParaRPr lang="en-US" sz="1600" dirty="0"/>
                    </a:p>
                  </a:txBody>
                  <a:tcPr/>
                </a:tc>
                <a:tc>
                  <a:txBody>
                    <a:bodyPr/>
                    <a:lstStyle/>
                    <a:p>
                      <a:pPr algn="ctr"/>
                      <a:r>
                        <a:rPr lang="en-US" sz="1600" dirty="0" smtClean="0"/>
                        <a:t>654</a:t>
                      </a:r>
                      <a:endParaRPr lang="en-US" sz="1600" dirty="0"/>
                    </a:p>
                  </a:txBody>
                  <a:tcPr/>
                </a:tc>
              </a:tr>
              <a:tr h="304430">
                <a:tc>
                  <a:txBody>
                    <a:bodyPr/>
                    <a:lstStyle/>
                    <a:p>
                      <a:pPr algn="ctr"/>
                      <a:r>
                        <a:rPr lang="en-US" sz="1600" baseline="30000" dirty="0" smtClean="0"/>
                        <a:t>3</a:t>
                      </a:r>
                      <a:r>
                        <a:rPr lang="en-US" sz="1600" dirty="0" smtClean="0"/>
                        <a:t>He</a:t>
                      </a:r>
                      <a:endParaRPr lang="en-US" sz="1600" dirty="0"/>
                    </a:p>
                  </a:txBody>
                  <a:tcPr/>
                </a:tc>
                <a:tc>
                  <a:txBody>
                    <a:bodyPr/>
                    <a:lstStyle/>
                    <a:p>
                      <a:pPr algn="ctr"/>
                      <a:r>
                        <a:rPr lang="en-US" sz="1600" dirty="0" smtClean="0"/>
                        <a:t>1.89e8 = 0.0003</a:t>
                      </a:r>
                      <a:r>
                        <a:rPr lang="en-US" sz="1600" baseline="-10000" dirty="0" smtClean="0"/>
                        <a:t>*</a:t>
                      </a:r>
                      <a:r>
                        <a:rPr lang="en-US" sz="1600" baseline="30000" dirty="0" smtClean="0"/>
                        <a:t>129</a:t>
                      </a:r>
                      <a:r>
                        <a:rPr lang="en-US" sz="1600" baseline="0" dirty="0" smtClean="0"/>
                        <a:t>Xe</a:t>
                      </a:r>
                      <a:endParaRPr lang="en-US" sz="1600" dirty="0"/>
                    </a:p>
                  </a:txBody>
                  <a:tcPr/>
                </a:tc>
                <a:tc>
                  <a:txBody>
                    <a:bodyPr/>
                    <a:lstStyle/>
                    <a:p>
                      <a:pPr algn="ctr"/>
                      <a:r>
                        <a:rPr lang="en-US" sz="1600" dirty="0" smtClean="0"/>
                        <a:t>1/2</a:t>
                      </a:r>
                      <a:endParaRPr lang="en-US" sz="1600" dirty="0"/>
                    </a:p>
                  </a:txBody>
                  <a:tcPr/>
                </a:tc>
                <a:tc>
                  <a:txBody>
                    <a:bodyPr/>
                    <a:lstStyle/>
                    <a:p>
                      <a:pPr algn="ctr"/>
                      <a:r>
                        <a:rPr lang="en-US" sz="1600" dirty="0" smtClean="0"/>
                        <a:t>3,244</a:t>
                      </a:r>
                      <a:endParaRPr lang="en-US" sz="1600" dirty="0"/>
                    </a:p>
                  </a:txBody>
                  <a:tcPr/>
                </a:tc>
              </a:tr>
              <a:tr h="308658">
                <a:tc>
                  <a:txBody>
                    <a:bodyPr/>
                    <a:lstStyle/>
                    <a:p>
                      <a:pPr algn="ctr"/>
                      <a:r>
                        <a:rPr lang="en-US" sz="1600" baseline="30000" dirty="0" smtClean="0"/>
                        <a:t>13</a:t>
                      </a:r>
                      <a:r>
                        <a:rPr lang="en-US" sz="1600" dirty="0" smtClean="0"/>
                        <a:t>C</a:t>
                      </a:r>
                    </a:p>
                  </a:txBody>
                  <a:tcPr/>
                </a:tc>
                <a:tc>
                  <a:txBody>
                    <a:bodyPr/>
                    <a:lstStyle/>
                    <a:p>
                      <a:pPr algn="ctr"/>
                      <a:r>
                        <a:rPr lang="en-US" sz="1600" dirty="0" smtClean="0"/>
                        <a:t>9.25e13 = 150</a:t>
                      </a:r>
                      <a:r>
                        <a:rPr lang="en-US" sz="1600" baseline="-10000" dirty="0" smtClean="0"/>
                        <a:t>*</a:t>
                      </a:r>
                      <a:r>
                        <a:rPr lang="en-US" sz="1600" baseline="30000" dirty="0" smtClean="0"/>
                        <a:t>129</a:t>
                      </a:r>
                      <a:r>
                        <a:rPr lang="en-US" sz="1600" baseline="0" dirty="0" smtClean="0"/>
                        <a:t>Xe</a:t>
                      </a:r>
                      <a:endParaRPr lang="en-US" sz="1600" dirty="0"/>
                    </a:p>
                  </a:txBody>
                  <a:tcPr/>
                </a:tc>
                <a:tc>
                  <a:txBody>
                    <a:bodyPr/>
                    <a:lstStyle/>
                    <a:p>
                      <a:pPr algn="ctr"/>
                      <a:r>
                        <a:rPr lang="en-US" sz="1600" dirty="0" smtClean="0"/>
                        <a:t>1/2</a:t>
                      </a:r>
                      <a:endParaRPr lang="en-US" sz="1600" dirty="0"/>
                    </a:p>
                  </a:txBody>
                  <a:tcPr/>
                </a:tc>
                <a:tc>
                  <a:txBody>
                    <a:bodyPr/>
                    <a:lstStyle/>
                    <a:p>
                      <a:pPr algn="ctr"/>
                      <a:r>
                        <a:rPr lang="en-US" sz="1600" dirty="0" smtClean="0"/>
                        <a:t>1071</a:t>
                      </a:r>
                      <a:endParaRPr lang="en-US" sz="1600" dirty="0"/>
                    </a:p>
                  </a:txBody>
                  <a:tcPr/>
                </a:tc>
              </a:tr>
              <a:tr h="308658">
                <a:tc>
                  <a:txBody>
                    <a:bodyPr/>
                    <a:lstStyle/>
                    <a:p>
                      <a:pPr algn="ctr"/>
                      <a:r>
                        <a:rPr lang="en-US" sz="1600" baseline="30000" dirty="0" smtClean="0"/>
                        <a:t>14</a:t>
                      </a:r>
                      <a:r>
                        <a:rPr lang="en-US" sz="1600" dirty="0" smtClean="0"/>
                        <a:t>N</a:t>
                      </a:r>
                    </a:p>
                  </a:txBody>
                  <a:tcPr/>
                </a:tc>
                <a:tc>
                  <a:txBody>
                    <a:bodyPr/>
                    <a:lstStyle/>
                    <a:p>
                      <a:pPr algn="ctr"/>
                      <a:r>
                        <a:rPr lang="en-US" sz="1600" dirty="0" smtClean="0"/>
                        <a:t>4.2e19 = 6.8e7</a:t>
                      </a:r>
                      <a:r>
                        <a:rPr lang="en-US" sz="1600" baseline="-10000" dirty="0" smtClean="0"/>
                        <a:t>*</a:t>
                      </a:r>
                      <a:r>
                        <a:rPr lang="en-US" sz="1600" baseline="30000" dirty="0" smtClean="0"/>
                        <a:t>129</a:t>
                      </a:r>
                      <a:r>
                        <a:rPr lang="en-US" sz="1600" baseline="0" dirty="0" smtClean="0"/>
                        <a:t>Xe</a:t>
                      </a:r>
                      <a:endParaRPr lang="en-US" sz="1600" dirty="0"/>
                    </a:p>
                  </a:txBody>
                  <a:tcPr/>
                </a:tc>
                <a:tc>
                  <a:txBody>
                    <a:bodyPr/>
                    <a:lstStyle/>
                    <a:p>
                      <a:pPr algn="ctr"/>
                      <a:r>
                        <a:rPr lang="en-US" sz="1600" dirty="0" smtClean="0"/>
                        <a:t>1</a:t>
                      </a:r>
                      <a:endParaRPr lang="en-US" sz="1600" dirty="0"/>
                    </a:p>
                  </a:txBody>
                  <a:tcPr/>
                </a:tc>
                <a:tc>
                  <a:txBody>
                    <a:bodyPr/>
                    <a:lstStyle/>
                    <a:p>
                      <a:pPr algn="ctr"/>
                      <a:r>
                        <a:rPr lang="en-US" sz="1600" dirty="0" smtClean="0"/>
                        <a:t>308</a:t>
                      </a:r>
                      <a:endParaRPr lang="en-US" sz="1600" dirty="0"/>
                    </a:p>
                  </a:txBody>
                  <a:tcPr/>
                </a:tc>
              </a:tr>
              <a:tr h="308658">
                <a:tc>
                  <a:txBody>
                    <a:bodyPr/>
                    <a:lstStyle/>
                    <a:p>
                      <a:pPr algn="ctr"/>
                      <a:r>
                        <a:rPr lang="en-US" sz="1600" baseline="30000" dirty="0" smtClean="0"/>
                        <a:t>15</a:t>
                      </a:r>
                      <a:r>
                        <a:rPr lang="en-US" sz="1600" dirty="0" smtClean="0"/>
                        <a:t>N</a:t>
                      </a:r>
                    </a:p>
                  </a:txBody>
                  <a:tcPr/>
                </a:tc>
                <a:tc>
                  <a:txBody>
                    <a:bodyPr/>
                    <a:lstStyle/>
                    <a:p>
                      <a:pPr algn="ctr"/>
                      <a:r>
                        <a:rPr lang="en-US" sz="1600" dirty="0" smtClean="0"/>
                        <a:t>1.55e17 = 2.5e5</a:t>
                      </a:r>
                      <a:r>
                        <a:rPr lang="en-US" sz="1600" baseline="-10000" dirty="0" smtClean="0"/>
                        <a:t>*</a:t>
                      </a:r>
                      <a:r>
                        <a:rPr lang="en-US" sz="1600" baseline="30000" dirty="0" smtClean="0"/>
                        <a:t>129</a:t>
                      </a:r>
                      <a:r>
                        <a:rPr lang="en-US" sz="1600" baseline="0" dirty="0" smtClean="0"/>
                        <a:t>Xe</a:t>
                      </a:r>
                      <a:endParaRPr lang="en-US" sz="1600" dirty="0"/>
                    </a:p>
                  </a:txBody>
                  <a:tcPr/>
                </a:tc>
                <a:tc>
                  <a:txBody>
                    <a:bodyPr/>
                    <a:lstStyle/>
                    <a:p>
                      <a:pPr algn="ctr"/>
                      <a:r>
                        <a:rPr lang="en-US" sz="1600" dirty="0" smtClean="0"/>
                        <a:t>1/2</a:t>
                      </a:r>
                      <a:endParaRPr lang="en-US" sz="1600" dirty="0"/>
                    </a:p>
                  </a:txBody>
                  <a:tcPr/>
                </a:tc>
                <a:tc>
                  <a:txBody>
                    <a:bodyPr/>
                    <a:lstStyle/>
                    <a:p>
                      <a:pPr algn="ctr"/>
                      <a:r>
                        <a:rPr lang="en-US" sz="1600" dirty="0" smtClean="0"/>
                        <a:t>431</a:t>
                      </a:r>
                      <a:endParaRPr lang="en-US" sz="1600" dirty="0"/>
                    </a:p>
                  </a:txBody>
                  <a:tcPr/>
                </a:tc>
              </a:tr>
              <a:tr h="308658">
                <a:tc>
                  <a:txBody>
                    <a:bodyPr/>
                    <a:lstStyle/>
                    <a:p>
                      <a:pPr algn="ctr"/>
                      <a:r>
                        <a:rPr lang="en-US" sz="1600" baseline="30000" dirty="0" smtClean="0"/>
                        <a:t>17</a:t>
                      </a:r>
                      <a:r>
                        <a:rPr lang="en-US" sz="1600" dirty="0" smtClean="0"/>
                        <a:t>O</a:t>
                      </a:r>
                    </a:p>
                  </a:txBody>
                  <a:tcPr/>
                </a:tc>
                <a:tc>
                  <a:txBody>
                    <a:bodyPr/>
                    <a:lstStyle/>
                    <a:p>
                      <a:pPr algn="ctr"/>
                      <a:r>
                        <a:rPr lang="en-US" sz="1600" dirty="0" smtClean="0"/>
                        <a:t>4.16e15 = 6.7e3</a:t>
                      </a:r>
                      <a:r>
                        <a:rPr lang="en-US" sz="1600" baseline="-10000" dirty="0" smtClean="0"/>
                        <a:t>*</a:t>
                      </a:r>
                      <a:r>
                        <a:rPr lang="en-US" sz="1600" baseline="30000" dirty="0" smtClean="0"/>
                        <a:t>129</a:t>
                      </a:r>
                      <a:r>
                        <a:rPr lang="en-US" sz="1600" baseline="0" dirty="0" smtClean="0"/>
                        <a:t>Xe</a:t>
                      </a:r>
                    </a:p>
                  </a:txBody>
                  <a:tcPr/>
                </a:tc>
                <a:tc>
                  <a:txBody>
                    <a:bodyPr/>
                    <a:lstStyle/>
                    <a:p>
                      <a:pPr algn="ctr"/>
                      <a:r>
                        <a:rPr lang="en-US" sz="1600" dirty="0" smtClean="0"/>
                        <a:t>5/2</a:t>
                      </a:r>
                      <a:endParaRPr lang="en-US" sz="1600" dirty="0"/>
                    </a:p>
                  </a:txBody>
                  <a:tcPr/>
                </a:tc>
                <a:tc>
                  <a:txBody>
                    <a:bodyPr/>
                    <a:lstStyle/>
                    <a:p>
                      <a:pPr algn="ctr"/>
                      <a:r>
                        <a:rPr lang="en-US" sz="1600" dirty="0" smtClean="0"/>
                        <a:t>577</a:t>
                      </a:r>
                      <a:endParaRPr lang="en-US" sz="1600" dirty="0"/>
                    </a:p>
                  </a:txBody>
                  <a:tcPr/>
                </a:tc>
              </a:tr>
              <a:tr h="308658">
                <a:tc>
                  <a:txBody>
                    <a:bodyPr/>
                    <a:lstStyle/>
                    <a:p>
                      <a:pPr algn="ctr"/>
                      <a:r>
                        <a:rPr lang="en-US" sz="1600" baseline="30000" dirty="0" smtClean="0"/>
                        <a:t>21</a:t>
                      </a:r>
                      <a:r>
                        <a:rPr lang="en-US" sz="1600" dirty="0" smtClean="0"/>
                        <a:t>Ne</a:t>
                      </a:r>
                    </a:p>
                  </a:txBody>
                  <a:tcPr/>
                </a:tc>
                <a:tc>
                  <a:txBody>
                    <a:bodyPr/>
                    <a:lstStyle/>
                    <a:p>
                      <a:pPr algn="ctr"/>
                      <a:r>
                        <a:rPr lang="en-US" sz="1600" dirty="0" smtClean="0"/>
                        <a:t>1.26e12 = 2</a:t>
                      </a:r>
                      <a:r>
                        <a:rPr lang="en-US" sz="1600" baseline="-10000" dirty="0" smtClean="0"/>
                        <a:t>*</a:t>
                      </a:r>
                      <a:r>
                        <a:rPr lang="en-US" sz="1600" baseline="30000" dirty="0" smtClean="0"/>
                        <a:t>129</a:t>
                      </a:r>
                      <a:r>
                        <a:rPr lang="en-US" sz="1600" baseline="0" dirty="0" smtClean="0"/>
                        <a:t>Xe</a:t>
                      </a:r>
                      <a:endParaRPr lang="en-US" sz="1600" dirty="0"/>
                    </a:p>
                  </a:txBody>
                  <a:tcPr/>
                </a:tc>
                <a:tc>
                  <a:txBody>
                    <a:bodyPr/>
                    <a:lstStyle/>
                    <a:p>
                      <a:pPr algn="ctr"/>
                      <a:r>
                        <a:rPr lang="en-US" sz="1600" dirty="0" smtClean="0"/>
                        <a:t>3/2</a:t>
                      </a:r>
                      <a:endParaRPr lang="en-US" sz="1600" dirty="0"/>
                    </a:p>
                  </a:txBody>
                  <a:tcPr/>
                </a:tc>
                <a:tc>
                  <a:txBody>
                    <a:bodyPr/>
                    <a:lstStyle/>
                    <a:p>
                      <a:pPr algn="ctr"/>
                      <a:r>
                        <a:rPr lang="en-US" sz="1600" dirty="0" smtClean="0"/>
                        <a:t>336</a:t>
                      </a:r>
                      <a:endParaRPr lang="en-US" sz="1600" dirty="0"/>
                    </a:p>
                  </a:txBody>
                  <a:tcPr/>
                </a:tc>
              </a:tr>
              <a:tr h="308658">
                <a:tc>
                  <a:txBody>
                    <a:bodyPr/>
                    <a:lstStyle/>
                    <a:p>
                      <a:pPr algn="ctr"/>
                      <a:r>
                        <a:rPr lang="en-US" sz="1600" dirty="0" err="1" smtClean="0"/>
                        <a:t>Ar</a:t>
                      </a:r>
                      <a:endParaRPr lang="en-US" sz="16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2.51e17 = 4e5</a:t>
                      </a:r>
                      <a:r>
                        <a:rPr lang="en-US" sz="1600" baseline="-10000" dirty="0" smtClean="0"/>
                        <a:t>*</a:t>
                      </a:r>
                      <a:r>
                        <a:rPr lang="en-US" sz="1600" baseline="30000" dirty="0" smtClean="0"/>
                        <a:t>129</a:t>
                      </a:r>
                      <a:r>
                        <a:rPr lang="en-US" sz="1600" baseline="0" dirty="0" smtClean="0"/>
                        <a:t>Xe</a:t>
                      </a:r>
                      <a:endParaRPr lang="en-US" sz="1600" dirty="0" smtClean="0"/>
                    </a:p>
                  </a:txBody>
                  <a:tcPr/>
                </a:tc>
                <a:tc>
                  <a:txBody>
                    <a:bodyPr/>
                    <a:lstStyle/>
                    <a:p>
                      <a:pPr algn="ctr"/>
                      <a:r>
                        <a:rPr lang="en-US" sz="1600" dirty="0" smtClean="0"/>
                        <a:t>0</a:t>
                      </a:r>
                      <a:endParaRPr lang="en-US" sz="1600" dirty="0"/>
                    </a:p>
                  </a:txBody>
                  <a:tcPr/>
                </a:tc>
                <a:tc>
                  <a:txBody>
                    <a:bodyPr/>
                    <a:lstStyle/>
                    <a:p>
                      <a:pPr algn="ctr"/>
                      <a:r>
                        <a:rPr lang="en-US" sz="1600" baseline="0" dirty="0" smtClean="0"/>
                        <a:t>–</a:t>
                      </a:r>
                      <a:endParaRPr lang="en-US" sz="1600" dirty="0"/>
                    </a:p>
                  </a:txBody>
                  <a:tcPr/>
                </a:tc>
              </a:tr>
              <a:tr h="308658">
                <a:tc>
                  <a:txBody>
                    <a:bodyPr/>
                    <a:lstStyle/>
                    <a:p>
                      <a:pPr algn="ctr"/>
                      <a:r>
                        <a:rPr lang="en-US" sz="1600" baseline="30000" dirty="0" smtClean="0"/>
                        <a:t>83</a:t>
                      </a:r>
                      <a:r>
                        <a:rPr lang="en-US" sz="1600" dirty="0" smtClean="0"/>
                        <a:t>Kr</a:t>
                      </a:r>
                    </a:p>
                  </a:txBody>
                  <a:tcPr/>
                </a:tc>
                <a:tc>
                  <a:txBody>
                    <a:bodyPr/>
                    <a:lstStyle/>
                    <a:p>
                      <a:pPr algn="ctr"/>
                      <a:r>
                        <a:rPr lang="en-US" sz="1600" dirty="0" smtClean="0"/>
                        <a:t>3.55e12 = 5.7</a:t>
                      </a:r>
                      <a:r>
                        <a:rPr lang="en-US" sz="1600" baseline="-10000" dirty="0" smtClean="0"/>
                        <a:t>*</a:t>
                      </a:r>
                      <a:r>
                        <a:rPr lang="en-US" sz="1600" baseline="30000" dirty="0" smtClean="0"/>
                        <a:t>129</a:t>
                      </a:r>
                      <a:r>
                        <a:rPr lang="en-US" sz="1600" baseline="0" dirty="0" smtClean="0"/>
                        <a:t>Xe</a:t>
                      </a:r>
                      <a:endParaRPr lang="en-US" sz="1600" dirty="0"/>
                    </a:p>
                  </a:txBody>
                  <a:tcPr/>
                </a:tc>
                <a:tc>
                  <a:txBody>
                    <a:bodyPr/>
                    <a:lstStyle/>
                    <a:p>
                      <a:pPr algn="ctr"/>
                      <a:r>
                        <a:rPr lang="en-US" sz="1600" dirty="0" smtClean="0"/>
                        <a:t>9/2</a:t>
                      </a:r>
                      <a:endParaRPr lang="en-US" sz="1600" dirty="0"/>
                    </a:p>
                  </a:txBody>
                  <a:tcPr/>
                </a:tc>
                <a:tc>
                  <a:txBody>
                    <a:bodyPr/>
                    <a:lstStyle/>
                    <a:p>
                      <a:pPr algn="ctr"/>
                      <a:r>
                        <a:rPr lang="en-US" sz="1600" dirty="0" smtClean="0"/>
                        <a:t>164</a:t>
                      </a:r>
                      <a:endParaRPr lang="en-US" sz="1600" dirty="0"/>
                    </a:p>
                  </a:txBody>
                  <a:tcPr/>
                </a:tc>
              </a:tr>
              <a:tr h="308658">
                <a:tc>
                  <a:txBody>
                    <a:bodyPr/>
                    <a:lstStyle/>
                    <a:p>
                      <a:pPr algn="ctr"/>
                      <a:r>
                        <a:rPr lang="en-US" sz="1600" baseline="30000" dirty="0" smtClean="0"/>
                        <a:t>129</a:t>
                      </a:r>
                      <a:r>
                        <a:rPr lang="en-US" sz="1600" dirty="0" smtClean="0"/>
                        <a:t>Xe</a:t>
                      </a:r>
                    </a:p>
                  </a:txBody>
                  <a:tcPr/>
                </a:tc>
                <a:tc>
                  <a:txBody>
                    <a:bodyPr/>
                    <a:lstStyle/>
                    <a:p>
                      <a:pPr algn="ctr"/>
                      <a:r>
                        <a:rPr lang="en-US" sz="1600" dirty="0" smtClean="0"/>
                        <a:t>6.18e11</a:t>
                      </a:r>
                      <a:r>
                        <a:rPr lang="en-US" sz="1600" baseline="0" dirty="0" smtClean="0"/>
                        <a:t> = 1</a:t>
                      </a:r>
                      <a:r>
                        <a:rPr lang="en-US" sz="1600" baseline="-10000" dirty="0" smtClean="0"/>
                        <a:t>*</a:t>
                      </a:r>
                      <a:r>
                        <a:rPr lang="en-US" sz="1600" baseline="30000" dirty="0" smtClean="0"/>
                        <a:t>129</a:t>
                      </a:r>
                      <a:r>
                        <a:rPr lang="en-US" sz="1600" baseline="0" dirty="0" smtClean="0"/>
                        <a:t>Xe</a:t>
                      </a:r>
                      <a:endParaRPr lang="en-US" sz="1600" dirty="0"/>
                    </a:p>
                  </a:txBody>
                  <a:tcPr/>
                </a:tc>
                <a:tc>
                  <a:txBody>
                    <a:bodyPr/>
                    <a:lstStyle/>
                    <a:p>
                      <a:pPr algn="ctr"/>
                      <a:r>
                        <a:rPr lang="en-US" sz="1600" dirty="0" smtClean="0"/>
                        <a:t>1/2</a:t>
                      </a:r>
                      <a:endParaRPr lang="en-US" sz="1600" dirty="0"/>
                    </a:p>
                  </a:txBody>
                  <a:tcPr/>
                </a:tc>
                <a:tc>
                  <a:txBody>
                    <a:bodyPr/>
                    <a:lstStyle/>
                    <a:p>
                      <a:pPr algn="ctr"/>
                      <a:r>
                        <a:rPr lang="en-US" sz="1600" dirty="0" smtClean="0"/>
                        <a:t>1,178</a:t>
                      </a:r>
                      <a:endParaRPr lang="en-US" sz="1600" dirty="0"/>
                    </a:p>
                  </a:txBody>
                  <a:tcPr/>
                </a:tc>
              </a:tr>
            </a:tbl>
          </a:graphicData>
        </a:graphic>
      </p:graphicFrame>
      <p:sp>
        <p:nvSpPr>
          <p:cNvPr id="4" name="TextBox 3"/>
          <p:cNvSpPr txBox="1"/>
          <p:nvPr/>
        </p:nvSpPr>
        <p:spPr>
          <a:xfrm>
            <a:off x="255270" y="1161871"/>
            <a:ext cx="8888730" cy="1200329"/>
          </a:xfrm>
          <a:prstGeom prst="rect">
            <a:avLst/>
          </a:prstGeom>
          <a:noFill/>
        </p:spPr>
        <p:txBody>
          <a:bodyPr wrap="square" rtlCol="0">
            <a:spAutoFit/>
          </a:bodyPr>
          <a:lstStyle/>
          <a:p>
            <a:r>
              <a:rPr lang="en-US" dirty="0"/>
              <a:t>Goal:  Establish a technique to remotely measure magnetic fields </a:t>
            </a:r>
            <a:r>
              <a:rPr lang="en-US" dirty="0" smtClean="0"/>
              <a:t>above the ocean surface.</a:t>
            </a:r>
          </a:p>
          <a:p>
            <a:r>
              <a:rPr lang="en-US" dirty="0"/>
              <a:t>	</a:t>
            </a:r>
            <a:r>
              <a:rPr lang="en-US" dirty="0" smtClean="0"/>
              <a:t>- Sensor is on an aircraft or ship</a:t>
            </a:r>
          </a:p>
          <a:p>
            <a:r>
              <a:rPr lang="en-US" dirty="0"/>
              <a:t>	</a:t>
            </a:r>
            <a:r>
              <a:rPr lang="en-US" dirty="0" smtClean="0"/>
              <a:t>- Send out a signal that would interact with the </a:t>
            </a:r>
            <a:r>
              <a:rPr lang="en-US" dirty="0"/>
              <a:t>magnetic field at a remote </a:t>
            </a:r>
            <a:r>
              <a:rPr lang="en-US" dirty="0" smtClean="0"/>
              <a:t>location</a:t>
            </a:r>
          </a:p>
          <a:p>
            <a:r>
              <a:rPr lang="en-US" dirty="0"/>
              <a:t>	</a:t>
            </a:r>
            <a:r>
              <a:rPr lang="en-US" dirty="0" smtClean="0"/>
              <a:t>- Signal propagates </a:t>
            </a:r>
            <a:r>
              <a:rPr lang="en-US" dirty="0"/>
              <a:t>back to aircraft </a:t>
            </a:r>
            <a:r>
              <a:rPr lang="en-US" dirty="0" smtClean="0"/>
              <a:t>or ship to </a:t>
            </a:r>
            <a:r>
              <a:rPr lang="en-US" dirty="0" smtClean="0"/>
              <a:t>measure the field</a:t>
            </a:r>
            <a:endParaRPr lang="en-US" dirty="0"/>
          </a:p>
        </p:txBody>
      </p:sp>
    </p:spTree>
    <p:extLst>
      <p:ext uri="{BB962C8B-B14F-4D97-AF65-F5344CB8AC3E}">
        <p14:creationId xmlns:p14="http://schemas.microsoft.com/office/powerpoint/2010/main" val="17153305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 name="Picture 6" descr="STonrLogoWhiteBack150.jpg"/>
          <p:cNvPicPr>
            <a:picLocks noChangeAspect="1"/>
          </p:cNvPicPr>
          <p:nvPr/>
        </p:nvPicPr>
        <p:blipFill>
          <a:blip r:embed="rId3" cstate="print"/>
          <a:srcRect/>
          <a:stretch>
            <a:fillRect/>
          </a:stretch>
        </p:blipFill>
        <p:spPr bwMode="auto">
          <a:xfrm>
            <a:off x="106680" y="76200"/>
            <a:ext cx="1645920" cy="685800"/>
          </a:xfrm>
          <a:prstGeom prst="rect">
            <a:avLst/>
          </a:prstGeom>
          <a:noFill/>
          <a:ln w="9525">
            <a:noFill/>
            <a:miter lim="800000"/>
            <a:headEnd/>
            <a:tailEnd/>
          </a:ln>
        </p:spPr>
      </p:pic>
      <p:sp>
        <p:nvSpPr>
          <p:cNvPr id="80" name="Parallelogram 79"/>
          <p:cNvSpPr/>
          <p:nvPr/>
        </p:nvSpPr>
        <p:spPr>
          <a:xfrm>
            <a:off x="255270" y="868681"/>
            <a:ext cx="8660130" cy="45719"/>
          </a:xfrm>
          <a:prstGeom prst="parallelogram">
            <a:avLst>
              <a:gd name="adj" fmla="val 111302"/>
            </a:avLst>
          </a:prstGeom>
          <a:ln w="25400">
            <a:solidFill>
              <a:schemeClr val="tx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3" name="Slide Number Placeholder 4"/>
          <p:cNvSpPr>
            <a:spLocks noGrp="1"/>
          </p:cNvSpPr>
          <p:nvPr>
            <p:ph type="sldNum" sz="quarter" idx="12"/>
          </p:nvPr>
        </p:nvSpPr>
        <p:spPr>
          <a:xfrm>
            <a:off x="8534400" y="6356350"/>
            <a:ext cx="304800" cy="365125"/>
          </a:xfrm>
        </p:spPr>
        <p:txBody>
          <a:bodyPr/>
          <a:lstStyle/>
          <a:p>
            <a:fld id="{A4607EAD-0EB8-4DD2-80E0-750176E48408}" type="slidenum">
              <a:rPr lang="en-US" smtClean="0"/>
              <a:pPr/>
              <a:t>5</a:t>
            </a:fld>
            <a:endParaRPr lang="en-US" dirty="0"/>
          </a:p>
        </p:txBody>
      </p:sp>
      <p:sp>
        <p:nvSpPr>
          <p:cNvPr id="81" name="Title 1"/>
          <p:cNvSpPr>
            <a:spLocks noGrp="1"/>
          </p:cNvSpPr>
          <p:nvPr>
            <p:ph type="title"/>
          </p:nvPr>
        </p:nvSpPr>
        <p:spPr>
          <a:xfrm>
            <a:off x="533400" y="-152400"/>
            <a:ext cx="8229600" cy="1143000"/>
          </a:xfrm>
        </p:spPr>
        <p:txBody>
          <a:bodyPr>
            <a:normAutofit/>
          </a:bodyPr>
          <a:lstStyle/>
          <a:p>
            <a:r>
              <a:rPr lang="en-US" sz="3200" b="1" dirty="0" smtClean="0"/>
              <a:t>FY14 MURI Proposal</a:t>
            </a:r>
            <a:endParaRPr lang="en-US" sz="3200" b="1" dirty="0"/>
          </a:p>
        </p:txBody>
      </p:sp>
      <p:sp>
        <p:nvSpPr>
          <p:cNvPr id="17" name="Content Placeholder 16"/>
          <p:cNvSpPr>
            <a:spLocks noGrp="1"/>
          </p:cNvSpPr>
          <p:nvPr>
            <p:ph idx="1"/>
          </p:nvPr>
        </p:nvSpPr>
        <p:spPr>
          <a:xfrm>
            <a:off x="304800" y="1143000"/>
            <a:ext cx="8673466" cy="5715000"/>
          </a:xfrm>
        </p:spPr>
        <p:txBody>
          <a:bodyPr>
            <a:noAutofit/>
          </a:bodyPr>
          <a:lstStyle/>
          <a:p>
            <a:pPr marL="0" indent="0">
              <a:buNone/>
            </a:pPr>
            <a:r>
              <a:rPr lang="en-US" sz="2000" dirty="0" smtClean="0"/>
              <a:t>MURI proposal was well received by ONR and there is still interest</a:t>
            </a:r>
          </a:p>
          <a:p>
            <a:pPr marL="0" indent="0">
              <a:buNone/>
              <a:tabLst>
                <a:tab pos="457200" algn="l"/>
              </a:tabLst>
            </a:pPr>
            <a:r>
              <a:rPr lang="en-US" sz="2000" dirty="0"/>
              <a:t>	</a:t>
            </a:r>
            <a:r>
              <a:rPr lang="en-US" sz="2000" dirty="0" smtClean="0"/>
              <a:t>Possibilities for N</a:t>
            </a:r>
            <a:r>
              <a:rPr lang="en-US" sz="2000" baseline="-25000" dirty="0" smtClean="0"/>
              <a:t>2</a:t>
            </a:r>
            <a:r>
              <a:rPr lang="en-US" sz="2000" dirty="0" smtClean="0"/>
              <a:t>:</a:t>
            </a:r>
          </a:p>
          <a:p>
            <a:pPr marL="0" indent="0">
              <a:buNone/>
              <a:tabLst>
                <a:tab pos="457200" algn="l"/>
              </a:tabLst>
            </a:pPr>
            <a:r>
              <a:rPr lang="en-US" sz="2000" dirty="0"/>
              <a:t>	</a:t>
            </a:r>
            <a:r>
              <a:rPr lang="en-US" sz="2000" dirty="0" smtClean="0"/>
              <a:t>- </a:t>
            </a:r>
            <a:r>
              <a:rPr lang="en-US" sz="2000" dirty="0" smtClean="0"/>
              <a:t>Atmospheric Lasing,  </a:t>
            </a:r>
            <a:r>
              <a:rPr lang="en-US" sz="2000" dirty="0" err="1"/>
              <a:t>Dogariu</a:t>
            </a:r>
            <a:r>
              <a:rPr lang="en-US" sz="2000" dirty="0"/>
              <a:t> &amp; </a:t>
            </a:r>
            <a:r>
              <a:rPr lang="en-US" sz="2000" dirty="0" smtClean="0"/>
              <a:t>Miles - Science</a:t>
            </a:r>
            <a:endParaRPr lang="en-US" sz="2000" dirty="0" smtClean="0">
              <a:cs typeface="Times New Roman"/>
            </a:endParaRPr>
          </a:p>
          <a:p>
            <a:pPr marL="0" indent="0">
              <a:spcBef>
                <a:spcPts val="0"/>
              </a:spcBef>
              <a:buNone/>
              <a:tabLst>
                <a:tab pos="457200" algn="l"/>
              </a:tabLst>
            </a:pPr>
            <a:r>
              <a:rPr lang="en-US" sz="2000" dirty="0" smtClean="0"/>
              <a:t>	- 10 </a:t>
            </a:r>
            <a:r>
              <a:rPr lang="en-US" sz="2000" dirty="0" err="1" smtClean="0"/>
              <a:t>mrad</a:t>
            </a:r>
            <a:r>
              <a:rPr lang="en-US" sz="2000" dirty="0" smtClean="0"/>
              <a:t> beam divergence, CLEO 2013  </a:t>
            </a:r>
          </a:p>
          <a:p>
            <a:pPr marL="0" indent="0">
              <a:spcBef>
                <a:spcPts val="0"/>
              </a:spcBef>
              <a:buNone/>
              <a:tabLst>
                <a:tab pos="457200" algn="l"/>
              </a:tabLst>
            </a:pPr>
            <a:r>
              <a:rPr lang="en-US" sz="2000" dirty="0"/>
              <a:t>	</a:t>
            </a:r>
            <a:r>
              <a:rPr lang="en-US" sz="2000" dirty="0" smtClean="0"/>
              <a:t>- coherent </a:t>
            </a:r>
            <a:r>
              <a:rPr lang="en-US" sz="2000" dirty="0" smtClean="0"/>
              <a:t>retuned light </a:t>
            </a:r>
          </a:p>
          <a:p>
            <a:pPr marL="0" indent="0">
              <a:spcBef>
                <a:spcPts val="0"/>
              </a:spcBef>
              <a:buNone/>
              <a:tabLst>
                <a:tab pos="457200" algn="l"/>
              </a:tabLst>
            </a:pPr>
            <a:r>
              <a:rPr lang="en-US" sz="2000" dirty="0" smtClean="0"/>
              <a:t>	- 100 </a:t>
            </a:r>
            <a:r>
              <a:rPr lang="el-GR" sz="2000" dirty="0">
                <a:cs typeface="Times New Roman"/>
              </a:rPr>
              <a:t>μ</a:t>
            </a:r>
            <a:r>
              <a:rPr lang="en-US" sz="2000" dirty="0">
                <a:cs typeface="Times New Roman"/>
              </a:rPr>
              <a:t>sec nuclear relaxation time  for N</a:t>
            </a:r>
            <a:r>
              <a:rPr lang="en-US" sz="2000" baseline="-25000" dirty="0">
                <a:cs typeface="Times New Roman"/>
              </a:rPr>
              <a:t>2</a:t>
            </a:r>
            <a:r>
              <a:rPr lang="en-US" sz="2000" dirty="0">
                <a:cs typeface="Times New Roman"/>
              </a:rPr>
              <a:t> </a:t>
            </a:r>
            <a:r>
              <a:rPr lang="en-US" sz="2000" dirty="0" smtClean="0">
                <a:cs typeface="Times New Roman"/>
              </a:rPr>
              <a:t>in </a:t>
            </a:r>
            <a:r>
              <a:rPr lang="en-US" sz="2000" dirty="0" err="1">
                <a:cs typeface="Times New Roman"/>
              </a:rPr>
              <a:t>Atm</a:t>
            </a:r>
            <a:r>
              <a:rPr lang="en-US" sz="2000" dirty="0">
                <a:cs typeface="Times New Roman"/>
              </a:rPr>
              <a:t> (REMUS </a:t>
            </a:r>
            <a:r>
              <a:rPr lang="en-US" sz="2000" dirty="0" smtClean="0">
                <a:cs typeface="Times New Roman"/>
              </a:rPr>
              <a:t>report, </a:t>
            </a:r>
            <a:r>
              <a:rPr lang="en-US" sz="2000" dirty="0">
                <a:cs typeface="Times New Roman"/>
              </a:rPr>
              <a:t>I-3-14)</a:t>
            </a:r>
            <a:endParaRPr lang="en-US" sz="2000" dirty="0" smtClean="0"/>
          </a:p>
          <a:p>
            <a:pPr marL="0" indent="0">
              <a:spcBef>
                <a:spcPts val="0"/>
              </a:spcBef>
              <a:buNone/>
              <a:tabLst>
                <a:tab pos="457200" algn="l"/>
              </a:tabLst>
            </a:pPr>
            <a:r>
              <a:rPr lang="en-US" sz="800" dirty="0" smtClean="0"/>
              <a:t> 	</a:t>
            </a:r>
          </a:p>
          <a:p>
            <a:pPr marL="0" indent="0">
              <a:spcBef>
                <a:spcPts val="0"/>
              </a:spcBef>
              <a:buNone/>
              <a:tabLst>
                <a:tab pos="457200" algn="l"/>
              </a:tabLst>
            </a:pPr>
            <a:r>
              <a:rPr lang="en-US" sz="2000" dirty="0"/>
              <a:t>	</a:t>
            </a:r>
            <a:r>
              <a:rPr lang="en-US" sz="2000" dirty="0" smtClean="0"/>
              <a:t>Challenges for N</a:t>
            </a:r>
            <a:r>
              <a:rPr lang="en-US" sz="2000" baseline="-25000" dirty="0" smtClean="0"/>
              <a:t>2</a:t>
            </a:r>
            <a:r>
              <a:rPr lang="en-US" sz="2000" dirty="0" smtClean="0"/>
              <a:t>:</a:t>
            </a:r>
          </a:p>
          <a:p>
            <a:pPr marL="0" indent="0">
              <a:buNone/>
              <a:tabLst>
                <a:tab pos="457200" algn="l"/>
              </a:tabLst>
            </a:pPr>
            <a:r>
              <a:rPr lang="en-US" sz="2000" dirty="0"/>
              <a:t>	</a:t>
            </a:r>
            <a:r>
              <a:rPr lang="en-US" sz="2000" dirty="0" smtClean="0"/>
              <a:t>- low </a:t>
            </a:r>
            <a:r>
              <a:rPr lang="en-US" sz="2000" dirty="0" err="1" smtClean="0"/>
              <a:t>Larmor</a:t>
            </a:r>
            <a:r>
              <a:rPr lang="en-US" sz="2000" dirty="0" smtClean="0"/>
              <a:t> frequency</a:t>
            </a:r>
          </a:p>
          <a:p>
            <a:pPr marL="0" indent="0">
              <a:buNone/>
              <a:tabLst>
                <a:tab pos="457200" algn="l"/>
              </a:tabLst>
            </a:pPr>
            <a:r>
              <a:rPr lang="en-US" sz="2000" dirty="0"/>
              <a:t>	- </a:t>
            </a:r>
            <a:r>
              <a:rPr lang="en-US" sz="2000" dirty="0" smtClean="0"/>
              <a:t>dissociation </a:t>
            </a:r>
            <a:r>
              <a:rPr lang="en-US" sz="2000" dirty="0"/>
              <a:t>effects on </a:t>
            </a:r>
            <a:r>
              <a:rPr lang="en-US" sz="2000" dirty="0" smtClean="0"/>
              <a:t>lifetime</a:t>
            </a:r>
          </a:p>
          <a:p>
            <a:pPr marL="0" indent="0">
              <a:buNone/>
              <a:tabLst>
                <a:tab pos="457200" algn="l"/>
              </a:tabLst>
            </a:pPr>
            <a:r>
              <a:rPr lang="en-US" sz="2000" dirty="0" smtClean="0"/>
              <a:t>	- Complex HFS for ground state  (2p)</a:t>
            </a:r>
            <a:r>
              <a:rPr lang="en-US" sz="2000" baseline="50000" dirty="0" smtClean="0"/>
              <a:t>4</a:t>
            </a:r>
            <a:r>
              <a:rPr lang="en-US" sz="2000" dirty="0" smtClean="0"/>
              <a:t>S</a:t>
            </a:r>
            <a:r>
              <a:rPr lang="en-US" sz="2000" spc="-1100" baseline="50000" dirty="0" smtClean="0"/>
              <a:t>0</a:t>
            </a:r>
            <a:r>
              <a:rPr lang="en-US" sz="2000" baseline="-30000" dirty="0" smtClean="0"/>
              <a:t>3/2</a:t>
            </a:r>
            <a:r>
              <a:rPr lang="en-US" sz="2000" dirty="0" smtClean="0"/>
              <a:t>: N</a:t>
            </a:r>
            <a:r>
              <a:rPr lang="en-US" sz="2000" baseline="-25000" dirty="0" smtClean="0"/>
              <a:t>14</a:t>
            </a:r>
            <a:r>
              <a:rPr lang="en-US" sz="2000" dirty="0" smtClean="0"/>
              <a:t> , F = 1/2, 3/2, </a:t>
            </a:r>
            <a:r>
              <a:rPr lang="en-US" sz="2000" dirty="0" smtClean="0"/>
              <a:t>5/2</a:t>
            </a:r>
            <a:endParaRPr lang="en-US" sz="2000" dirty="0" smtClean="0"/>
          </a:p>
          <a:p>
            <a:pPr marL="0" indent="0">
              <a:buNone/>
              <a:tabLst>
                <a:tab pos="457200" algn="l"/>
              </a:tabLst>
            </a:pPr>
            <a:r>
              <a:rPr lang="en-US" sz="2000" dirty="0"/>
              <a:t>	</a:t>
            </a:r>
            <a:r>
              <a:rPr lang="en-US" sz="2000" dirty="0" smtClean="0"/>
              <a:t>				              </a:t>
            </a:r>
            <a:r>
              <a:rPr lang="en-US" sz="2000" dirty="0" smtClean="0"/>
              <a:t>	   N</a:t>
            </a:r>
            <a:r>
              <a:rPr lang="en-US" sz="2000" baseline="-25000" dirty="0" smtClean="0"/>
              <a:t>15 </a:t>
            </a:r>
            <a:r>
              <a:rPr lang="en-US" sz="2000" dirty="0" smtClean="0"/>
              <a:t>, F = 1, 2</a:t>
            </a:r>
          </a:p>
          <a:p>
            <a:pPr marL="0" indent="0">
              <a:buNone/>
              <a:tabLst>
                <a:tab pos="457200" algn="l"/>
              </a:tabLst>
            </a:pPr>
            <a:endParaRPr lang="en-US" sz="800" dirty="0" smtClean="0"/>
          </a:p>
          <a:p>
            <a:pPr marL="0" indent="0">
              <a:buNone/>
            </a:pPr>
            <a:r>
              <a:rPr lang="en-US" sz="2000" dirty="0" smtClean="0"/>
              <a:t>OSD’s Feedback </a:t>
            </a:r>
            <a:r>
              <a:rPr lang="en-US" sz="2000" dirty="0" smtClean="0"/>
              <a:t>– </a:t>
            </a:r>
            <a:r>
              <a:rPr lang="en-US" sz="2000" dirty="0" smtClean="0"/>
              <a:t>There </a:t>
            </a:r>
            <a:r>
              <a:rPr lang="en-US" sz="2000" dirty="0"/>
              <a:t>are </a:t>
            </a:r>
            <a:r>
              <a:rPr lang="en-US" sz="2000" dirty="0" smtClean="0"/>
              <a:t>very </a:t>
            </a:r>
            <a:r>
              <a:rPr lang="en-US" sz="2000" dirty="0"/>
              <a:t>few experimental results that are not highly controversial which would support a major multi-disciplinary effort at this time.  The phenomenological basis for this topic must be </a:t>
            </a:r>
            <a:r>
              <a:rPr lang="en-US" sz="2000" dirty="0" smtClean="0"/>
              <a:t>better</a:t>
            </a:r>
            <a:r>
              <a:rPr lang="en-US" sz="2000" spc="-440" dirty="0" smtClean="0"/>
              <a:t> </a:t>
            </a:r>
            <a:r>
              <a:rPr lang="en-US" sz="2000" dirty="0" smtClean="0"/>
              <a:t>understood </a:t>
            </a:r>
            <a:r>
              <a:rPr lang="en-US" sz="2000" dirty="0"/>
              <a:t>on a fundamental level before launching a large MURI effort. </a:t>
            </a:r>
            <a:r>
              <a:rPr lang="en-US" sz="2000" dirty="0" smtClean="0"/>
              <a:t> This </a:t>
            </a:r>
            <a:r>
              <a:rPr lang="en-US" sz="2000" dirty="0"/>
              <a:t>topic requires more single investigator advances before being ready for a MURI</a:t>
            </a:r>
            <a:r>
              <a:rPr lang="en-US" sz="2000" dirty="0" smtClean="0"/>
              <a:t>.</a:t>
            </a:r>
            <a:endParaRPr lang="en-US" sz="2000" dirty="0"/>
          </a:p>
        </p:txBody>
      </p:sp>
    </p:spTree>
    <p:extLst>
      <p:ext uri="{BB962C8B-B14F-4D97-AF65-F5344CB8AC3E}">
        <p14:creationId xmlns:p14="http://schemas.microsoft.com/office/powerpoint/2010/main" val="53333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 name="Picture 6" descr="STonrLogoWhiteBack150.jpg"/>
          <p:cNvPicPr>
            <a:picLocks noChangeAspect="1"/>
          </p:cNvPicPr>
          <p:nvPr/>
        </p:nvPicPr>
        <p:blipFill>
          <a:blip r:embed="rId3" cstate="print"/>
          <a:srcRect/>
          <a:stretch>
            <a:fillRect/>
          </a:stretch>
        </p:blipFill>
        <p:spPr bwMode="auto">
          <a:xfrm>
            <a:off x="106680" y="76200"/>
            <a:ext cx="1645920" cy="685800"/>
          </a:xfrm>
          <a:prstGeom prst="rect">
            <a:avLst/>
          </a:prstGeom>
          <a:noFill/>
          <a:ln w="9525">
            <a:noFill/>
            <a:miter lim="800000"/>
            <a:headEnd/>
            <a:tailEnd/>
          </a:ln>
        </p:spPr>
      </p:pic>
      <p:sp>
        <p:nvSpPr>
          <p:cNvPr id="80" name="Parallelogram 79"/>
          <p:cNvSpPr/>
          <p:nvPr/>
        </p:nvSpPr>
        <p:spPr>
          <a:xfrm>
            <a:off x="255270" y="868681"/>
            <a:ext cx="8660130" cy="45719"/>
          </a:xfrm>
          <a:prstGeom prst="parallelogram">
            <a:avLst>
              <a:gd name="adj" fmla="val 111302"/>
            </a:avLst>
          </a:prstGeom>
          <a:ln w="25400">
            <a:solidFill>
              <a:schemeClr val="tx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3" name="Slide Number Placeholder 4"/>
          <p:cNvSpPr>
            <a:spLocks noGrp="1"/>
          </p:cNvSpPr>
          <p:nvPr>
            <p:ph type="sldNum" sz="quarter" idx="12"/>
          </p:nvPr>
        </p:nvSpPr>
        <p:spPr>
          <a:xfrm>
            <a:off x="8534400" y="6356350"/>
            <a:ext cx="304800" cy="365125"/>
          </a:xfrm>
        </p:spPr>
        <p:txBody>
          <a:bodyPr/>
          <a:lstStyle/>
          <a:p>
            <a:fld id="{A4607EAD-0EB8-4DD2-80E0-750176E48408}" type="slidenum">
              <a:rPr lang="en-US" smtClean="0"/>
              <a:pPr/>
              <a:t>6</a:t>
            </a:fld>
            <a:endParaRPr lang="en-US" dirty="0"/>
          </a:p>
        </p:txBody>
      </p:sp>
      <p:sp>
        <p:nvSpPr>
          <p:cNvPr id="81" name="Title 1"/>
          <p:cNvSpPr>
            <a:spLocks noGrp="1"/>
          </p:cNvSpPr>
          <p:nvPr>
            <p:ph type="title"/>
          </p:nvPr>
        </p:nvSpPr>
        <p:spPr>
          <a:xfrm>
            <a:off x="533400" y="-152400"/>
            <a:ext cx="8229600" cy="1143000"/>
          </a:xfrm>
        </p:spPr>
        <p:txBody>
          <a:bodyPr>
            <a:normAutofit/>
          </a:bodyPr>
          <a:lstStyle/>
          <a:p>
            <a:r>
              <a:rPr lang="en-US" sz="3200" b="1" dirty="0" smtClean="0"/>
              <a:t>Long Range Plan</a:t>
            </a:r>
            <a:endParaRPr lang="en-US" sz="3200" b="1" dirty="0"/>
          </a:p>
        </p:txBody>
      </p:sp>
      <p:sp>
        <p:nvSpPr>
          <p:cNvPr id="2" name="Rectangle 1"/>
          <p:cNvSpPr/>
          <p:nvPr/>
        </p:nvSpPr>
        <p:spPr>
          <a:xfrm>
            <a:off x="293370" y="1326237"/>
            <a:ext cx="8469630" cy="4878259"/>
          </a:xfrm>
          <a:prstGeom prst="rect">
            <a:avLst/>
          </a:prstGeom>
        </p:spPr>
        <p:txBody>
          <a:bodyPr wrap="square">
            <a:spAutoFit/>
          </a:bodyPr>
          <a:lstStyle/>
          <a:p>
            <a:pPr>
              <a:spcBef>
                <a:spcPts val="1000"/>
              </a:spcBef>
            </a:pPr>
            <a:r>
              <a:rPr lang="en-US" sz="2200" dirty="0" smtClean="0"/>
              <a:t>2-3 proposals: </a:t>
            </a:r>
            <a:r>
              <a:rPr lang="en-US" sz="2200" dirty="0"/>
              <a:t>ONR D&amp;I / DARPA Seedling – Demonstrate </a:t>
            </a:r>
            <a:r>
              <a:rPr lang="en-US" sz="2200" dirty="0" smtClean="0"/>
              <a:t>Feasibility 	- ideally measure a magnetic field in the atmosphere</a:t>
            </a:r>
            <a:endParaRPr lang="en-US" sz="2200" dirty="0"/>
          </a:p>
          <a:p>
            <a:pPr>
              <a:spcBef>
                <a:spcPts val="1000"/>
              </a:spcBef>
            </a:pPr>
            <a:r>
              <a:rPr lang="en-US" sz="2200" dirty="0"/>
              <a:t>5 years: MURI / </a:t>
            </a:r>
            <a:r>
              <a:rPr lang="en-US" sz="2200" dirty="0" smtClean="0"/>
              <a:t>BRC / DURIP / YIP/ ONRG (NICOP) – </a:t>
            </a:r>
            <a:r>
              <a:rPr lang="en-US" sz="2200" dirty="0"/>
              <a:t>Demonstrate reasonable sensitivity in </a:t>
            </a:r>
            <a:r>
              <a:rPr lang="en-US" sz="2200" dirty="0" smtClean="0"/>
              <a:t>the lab </a:t>
            </a:r>
            <a:r>
              <a:rPr lang="en-US" sz="2200" dirty="0"/>
              <a:t>at 10</a:t>
            </a:r>
            <a:r>
              <a:rPr lang="en-US" sz="2200" dirty="0" smtClean="0"/>
              <a:t>’</a:t>
            </a:r>
            <a:endParaRPr lang="en-US" sz="2200" dirty="0"/>
          </a:p>
          <a:p>
            <a:pPr>
              <a:spcBef>
                <a:spcPts val="1000"/>
              </a:spcBef>
            </a:pPr>
            <a:r>
              <a:rPr lang="en-US" sz="2200" dirty="0" smtClean="0"/>
              <a:t>~5 </a:t>
            </a:r>
            <a:r>
              <a:rPr lang="en-US" sz="2200" dirty="0"/>
              <a:t>years: </a:t>
            </a:r>
            <a:r>
              <a:rPr lang="en-US" sz="2200" dirty="0" err="1" smtClean="0"/>
              <a:t>Swampworks</a:t>
            </a:r>
            <a:r>
              <a:rPr lang="en-US" sz="2200" dirty="0" smtClean="0"/>
              <a:t> / DARPA </a:t>
            </a:r>
            <a:r>
              <a:rPr lang="en-US" sz="2200" dirty="0"/>
              <a:t>– Demonstrate operation on an open test range at an operational </a:t>
            </a:r>
            <a:r>
              <a:rPr lang="en-US" sz="2200" dirty="0" smtClean="0"/>
              <a:t>distance</a:t>
            </a:r>
            <a:endParaRPr lang="en-US" sz="2200" dirty="0"/>
          </a:p>
          <a:p>
            <a:pPr lvl="1"/>
            <a:r>
              <a:rPr lang="en-US" sz="2200" dirty="0"/>
              <a:t>Improve </a:t>
            </a:r>
            <a:r>
              <a:rPr lang="en-US" sz="2200" dirty="0" smtClean="0"/>
              <a:t>sensitivity (&lt; 1nT)</a:t>
            </a:r>
          </a:p>
          <a:p>
            <a:pPr lvl="1"/>
            <a:r>
              <a:rPr lang="en-US" sz="2200" dirty="0" smtClean="0"/>
              <a:t>Increase range (~1 km) / Address </a:t>
            </a:r>
            <a:r>
              <a:rPr lang="en-US" sz="2200" dirty="0"/>
              <a:t>turbulence</a:t>
            </a:r>
          </a:p>
          <a:p>
            <a:pPr lvl="1"/>
            <a:r>
              <a:rPr lang="en-US" sz="2200" dirty="0" smtClean="0"/>
              <a:t>Miniaturize </a:t>
            </a:r>
            <a:r>
              <a:rPr lang="en-US" sz="2200" dirty="0"/>
              <a:t>hardware</a:t>
            </a:r>
          </a:p>
          <a:p>
            <a:pPr>
              <a:spcBef>
                <a:spcPts val="1000"/>
              </a:spcBef>
            </a:pPr>
            <a:r>
              <a:rPr lang="en-US" sz="2200" dirty="0"/>
              <a:t>~5 years: ONR </a:t>
            </a:r>
            <a:r>
              <a:rPr lang="en-US" sz="2200" dirty="0" smtClean="0"/>
              <a:t>INP/FNC</a:t>
            </a:r>
            <a:endParaRPr lang="en-US" sz="2200" dirty="0"/>
          </a:p>
          <a:p>
            <a:pPr lvl="1"/>
            <a:r>
              <a:rPr lang="en-US" sz="2200" dirty="0"/>
              <a:t>Demonstrate operation on a moving platform</a:t>
            </a:r>
          </a:p>
          <a:p>
            <a:pPr lvl="1"/>
            <a:r>
              <a:rPr lang="en-US" sz="2200" dirty="0"/>
              <a:t>Incorporate into aircraft</a:t>
            </a:r>
          </a:p>
          <a:p>
            <a:pPr lvl="1"/>
            <a:r>
              <a:rPr lang="en-US" sz="2200" dirty="0"/>
              <a:t>Magnetic noise reduction techniques</a:t>
            </a:r>
          </a:p>
        </p:txBody>
      </p:sp>
    </p:spTree>
    <p:extLst>
      <p:ext uri="{BB962C8B-B14F-4D97-AF65-F5344CB8AC3E}">
        <p14:creationId xmlns:p14="http://schemas.microsoft.com/office/powerpoint/2010/main" val="5333349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 name="Picture 6" descr="STonrLogoWhiteBack150.jpg"/>
          <p:cNvPicPr>
            <a:picLocks noChangeAspect="1"/>
          </p:cNvPicPr>
          <p:nvPr/>
        </p:nvPicPr>
        <p:blipFill>
          <a:blip r:embed="rId3" cstate="print"/>
          <a:srcRect/>
          <a:stretch>
            <a:fillRect/>
          </a:stretch>
        </p:blipFill>
        <p:spPr bwMode="auto">
          <a:xfrm>
            <a:off x="106680" y="76200"/>
            <a:ext cx="1645920" cy="685800"/>
          </a:xfrm>
          <a:prstGeom prst="rect">
            <a:avLst/>
          </a:prstGeom>
          <a:noFill/>
          <a:ln w="9525">
            <a:noFill/>
            <a:miter lim="800000"/>
            <a:headEnd/>
            <a:tailEnd/>
          </a:ln>
        </p:spPr>
      </p:pic>
      <p:sp>
        <p:nvSpPr>
          <p:cNvPr id="80" name="Parallelogram 79"/>
          <p:cNvSpPr/>
          <p:nvPr/>
        </p:nvSpPr>
        <p:spPr>
          <a:xfrm>
            <a:off x="255270" y="868681"/>
            <a:ext cx="8660130" cy="45719"/>
          </a:xfrm>
          <a:prstGeom prst="parallelogram">
            <a:avLst>
              <a:gd name="adj" fmla="val 111302"/>
            </a:avLst>
          </a:prstGeom>
          <a:ln w="25400">
            <a:solidFill>
              <a:schemeClr val="tx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3" name="Slide Number Placeholder 4"/>
          <p:cNvSpPr>
            <a:spLocks noGrp="1"/>
          </p:cNvSpPr>
          <p:nvPr>
            <p:ph type="sldNum" sz="quarter" idx="12"/>
          </p:nvPr>
        </p:nvSpPr>
        <p:spPr>
          <a:xfrm>
            <a:off x="8534400" y="6356350"/>
            <a:ext cx="304800" cy="365125"/>
          </a:xfrm>
        </p:spPr>
        <p:txBody>
          <a:bodyPr/>
          <a:lstStyle/>
          <a:p>
            <a:fld id="{A4607EAD-0EB8-4DD2-80E0-750176E48408}" type="slidenum">
              <a:rPr lang="en-US" smtClean="0"/>
              <a:pPr/>
              <a:t>7</a:t>
            </a:fld>
            <a:endParaRPr lang="en-US" dirty="0"/>
          </a:p>
        </p:txBody>
      </p:sp>
      <p:sp>
        <p:nvSpPr>
          <p:cNvPr id="81" name="Title 1"/>
          <p:cNvSpPr>
            <a:spLocks noGrp="1"/>
          </p:cNvSpPr>
          <p:nvPr>
            <p:ph type="title"/>
          </p:nvPr>
        </p:nvSpPr>
        <p:spPr>
          <a:xfrm>
            <a:off x="990600" y="-152400"/>
            <a:ext cx="8229600" cy="1143000"/>
          </a:xfrm>
        </p:spPr>
        <p:txBody>
          <a:bodyPr>
            <a:normAutofit/>
          </a:bodyPr>
          <a:lstStyle/>
          <a:p>
            <a:r>
              <a:rPr lang="en-US" sz="3200" b="1" dirty="0" smtClean="0"/>
              <a:t>Closing Thoughts</a:t>
            </a:r>
            <a:endParaRPr lang="en-US" sz="3200" b="1" dirty="0"/>
          </a:p>
        </p:txBody>
      </p:sp>
      <p:sp>
        <p:nvSpPr>
          <p:cNvPr id="17" name="Content Placeholder 16"/>
          <p:cNvSpPr>
            <a:spLocks noGrp="1"/>
          </p:cNvSpPr>
          <p:nvPr>
            <p:ph idx="1"/>
          </p:nvPr>
        </p:nvSpPr>
        <p:spPr>
          <a:xfrm>
            <a:off x="381000" y="1524000"/>
            <a:ext cx="8458200" cy="3200400"/>
          </a:xfrm>
        </p:spPr>
        <p:txBody>
          <a:bodyPr>
            <a:normAutofit/>
          </a:bodyPr>
          <a:lstStyle/>
          <a:p>
            <a:pPr marL="347472">
              <a:spcBef>
                <a:spcPts val="1800"/>
              </a:spcBef>
            </a:pPr>
            <a:r>
              <a:rPr lang="en-US" sz="2400" dirty="0" smtClean="0"/>
              <a:t>Identify existing methods that can be leveraged or new possibilities to explore for remote magnetometry</a:t>
            </a:r>
          </a:p>
          <a:p>
            <a:pPr marL="347472">
              <a:spcBef>
                <a:spcPts val="1800"/>
              </a:spcBef>
            </a:pPr>
            <a:r>
              <a:rPr lang="en-US" sz="2400" dirty="0" smtClean="0"/>
              <a:t>Define the limiting factors as clearly as possible to focus brainstorming efforts</a:t>
            </a:r>
          </a:p>
          <a:p>
            <a:pPr marL="347472">
              <a:spcBef>
                <a:spcPts val="1800"/>
              </a:spcBef>
            </a:pPr>
            <a:r>
              <a:rPr lang="en-US" sz="2400" dirty="0" smtClean="0"/>
              <a:t>Speculate on reasonable first steps (e.g. add an N</a:t>
            </a:r>
            <a:r>
              <a:rPr lang="en-US" sz="2400" baseline="-25000" dirty="0" smtClean="0"/>
              <a:t>2</a:t>
            </a:r>
            <a:r>
              <a:rPr lang="en-US" sz="2400" dirty="0" smtClean="0"/>
              <a:t> chapter to the REMAS </a:t>
            </a:r>
            <a:r>
              <a:rPr lang="en-US" sz="2400" dirty="0" smtClean="0"/>
              <a:t>report?)</a:t>
            </a:r>
            <a:endParaRPr lang="en-US" sz="2400" dirty="0" smtClean="0"/>
          </a:p>
        </p:txBody>
      </p:sp>
    </p:spTree>
    <p:extLst>
      <p:ext uri="{BB962C8B-B14F-4D97-AF65-F5344CB8AC3E}">
        <p14:creationId xmlns:p14="http://schemas.microsoft.com/office/powerpoint/2010/main" val="5333349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 name="Picture 6" descr="STonrLogoWhiteBack150.jpg"/>
          <p:cNvPicPr>
            <a:picLocks noChangeAspect="1"/>
          </p:cNvPicPr>
          <p:nvPr/>
        </p:nvPicPr>
        <p:blipFill>
          <a:blip r:embed="rId2" cstate="print"/>
          <a:srcRect/>
          <a:stretch>
            <a:fillRect/>
          </a:stretch>
        </p:blipFill>
        <p:spPr bwMode="auto">
          <a:xfrm>
            <a:off x="106680" y="76200"/>
            <a:ext cx="1645920" cy="685800"/>
          </a:xfrm>
          <a:prstGeom prst="rect">
            <a:avLst/>
          </a:prstGeom>
          <a:noFill/>
          <a:ln w="9525">
            <a:noFill/>
            <a:miter lim="800000"/>
            <a:headEnd/>
            <a:tailEnd/>
          </a:ln>
        </p:spPr>
      </p:pic>
      <p:sp>
        <p:nvSpPr>
          <p:cNvPr id="80" name="Parallelogram 79"/>
          <p:cNvSpPr/>
          <p:nvPr/>
        </p:nvSpPr>
        <p:spPr>
          <a:xfrm>
            <a:off x="255270" y="868681"/>
            <a:ext cx="8660130" cy="45719"/>
          </a:xfrm>
          <a:prstGeom prst="parallelogram">
            <a:avLst>
              <a:gd name="adj" fmla="val 111302"/>
            </a:avLst>
          </a:prstGeom>
          <a:ln w="25400">
            <a:solidFill>
              <a:schemeClr val="tx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3" name="Slide Number Placeholder 4"/>
          <p:cNvSpPr>
            <a:spLocks noGrp="1"/>
          </p:cNvSpPr>
          <p:nvPr>
            <p:ph type="sldNum" sz="quarter" idx="12"/>
          </p:nvPr>
        </p:nvSpPr>
        <p:spPr>
          <a:xfrm>
            <a:off x="8458200" y="6400800"/>
            <a:ext cx="381000" cy="320675"/>
          </a:xfrm>
        </p:spPr>
        <p:txBody>
          <a:bodyPr/>
          <a:lstStyle/>
          <a:p>
            <a:fld id="{A4607EAD-0EB8-4DD2-80E0-750176E48408}" type="slidenum">
              <a:rPr lang="en-US" smtClean="0"/>
              <a:pPr/>
              <a:t>8</a:t>
            </a:fld>
            <a:endParaRPr lang="en-US" dirty="0"/>
          </a:p>
        </p:txBody>
      </p:sp>
      <p:sp>
        <p:nvSpPr>
          <p:cNvPr id="81" name="Title 1"/>
          <p:cNvSpPr>
            <a:spLocks noGrp="1"/>
          </p:cNvSpPr>
          <p:nvPr>
            <p:ph type="title"/>
          </p:nvPr>
        </p:nvSpPr>
        <p:spPr>
          <a:xfrm>
            <a:off x="533400" y="-152400"/>
            <a:ext cx="8229600" cy="1143000"/>
          </a:xfrm>
        </p:spPr>
        <p:txBody>
          <a:bodyPr>
            <a:normAutofit/>
          </a:bodyPr>
          <a:lstStyle/>
          <a:p>
            <a:r>
              <a:rPr lang="en-US" sz="3200" b="1" dirty="0" smtClean="0"/>
              <a:t>Proposal Guidelines</a:t>
            </a:r>
            <a:endParaRPr lang="en-US" sz="3200" b="1" dirty="0"/>
          </a:p>
        </p:txBody>
      </p:sp>
      <p:sp>
        <p:nvSpPr>
          <p:cNvPr id="2" name="Rectangle 1"/>
          <p:cNvSpPr/>
          <p:nvPr/>
        </p:nvSpPr>
        <p:spPr>
          <a:xfrm>
            <a:off x="571500" y="1371600"/>
            <a:ext cx="3848811" cy="369332"/>
          </a:xfrm>
          <a:prstGeom prst="rect">
            <a:avLst/>
          </a:prstGeom>
        </p:spPr>
        <p:txBody>
          <a:bodyPr wrap="none">
            <a:spAutoFit/>
          </a:bodyPr>
          <a:lstStyle/>
          <a:p>
            <a:r>
              <a:rPr lang="en-US" b="1" dirty="0" smtClean="0"/>
              <a:t>321 Maritime </a:t>
            </a:r>
            <a:r>
              <a:rPr lang="en-US" b="1" dirty="0"/>
              <a:t>Sensing Planning Letters</a:t>
            </a:r>
          </a:p>
        </p:txBody>
      </p:sp>
      <p:sp>
        <p:nvSpPr>
          <p:cNvPr id="3" name="Rectangle 2"/>
          <p:cNvSpPr/>
          <p:nvPr/>
        </p:nvSpPr>
        <p:spPr>
          <a:xfrm>
            <a:off x="533400" y="1720840"/>
            <a:ext cx="7924800" cy="4247317"/>
          </a:xfrm>
          <a:prstGeom prst="rect">
            <a:avLst/>
          </a:prstGeom>
        </p:spPr>
        <p:txBody>
          <a:bodyPr wrap="square">
            <a:spAutoFit/>
          </a:bodyPr>
          <a:lstStyle/>
          <a:p>
            <a:pPr marL="285750" indent="-285750">
              <a:buFont typeface="Arial" panose="020B0604020202020204" pitchFamily="34" charset="0"/>
              <a:buChar char="•"/>
            </a:pPr>
            <a:r>
              <a:rPr lang="en-US" dirty="0"/>
              <a:t>Clearly and concisely describe the nature and objectives of your proposed </a:t>
            </a:r>
            <a:r>
              <a:rPr lang="en-US" dirty="0" smtClean="0"/>
              <a:t>effort</a:t>
            </a:r>
          </a:p>
          <a:p>
            <a:pPr marL="742950" lvl="1" indent="-285750">
              <a:buFont typeface="Arial" panose="020B0604020202020204" pitchFamily="34" charset="0"/>
              <a:buChar char="•"/>
            </a:pPr>
            <a:r>
              <a:rPr lang="en-US" dirty="0" smtClean="0"/>
              <a:t>What are the limiting factors that you want to address?</a:t>
            </a:r>
          </a:p>
          <a:p>
            <a:pPr marL="742950" lvl="1"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Describe </a:t>
            </a:r>
            <a:r>
              <a:rPr lang="en-US" dirty="0"/>
              <a:t>the technical approach you will investigate to solve the problem </a:t>
            </a:r>
            <a:r>
              <a:rPr lang="en-US" dirty="0" smtClean="0"/>
              <a:t>.</a:t>
            </a:r>
          </a:p>
          <a:p>
            <a:pPr marL="742950" lvl="1" indent="-285750">
              <a:buFont typeface="Arial" panose="020B0604020202020204" pitchFamily="34" charset="0"/>
              <a:buChar char="•"/>
            </a:pPr>
            <a:r>
              <a:rPr lang="en-US" dirty="0" smtClean="0"/>
              <a:t>What expertise will you leverage for this work?</a:t>
            </a:r>
          </a:p>
          <a:p>
            <a:pPr marL="742950" lvl="1" indent="-285750">
              <a:buFont typeface="Arial" panose="020B0604020202020204" pitchFamily="34" charset="0"/>
              <a:buChar char="•"/>
            </a:pPr>
            <a:r>
              <a:rPr lang="en-US" dirty="0" smtClean="0"/>
              <a:t>How do you hope to overcome the limitation?</a:t>
            </a:r>
          </a:p>
          <a:p>
            <a:pPr marL="742950" lvl="1"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Indicate </a:t>
            </a:r>
            <a:r>
              <a:rPr lang="en-US" dirty="0"/>
              <a:t>the amount of time you need to conduct the </a:t>
            </a:r>
            <a:r>
              <a:rPr lang="en-US" dirty="0" smtClean="0"/>
              <a:t>research</a:t>
            </a:r>
          </a:p>
          <a:p>
            <a:pPr marL="742950" lvl="1" indent="-285750">
              <a:buFont typeface="Arial" panose="020B0604020202020204" pitchFamily="34" charset="0"/>
              <a:buChar char="•"/>
            </a:pPr>
            <a:r>
              <a:rPr lang="en-US" dirty="0" smtClean="0"/>
              <a:t>What milestones should I expect to assess progress?</a:t>
            </a:r>
          </a:p>
          <a:p>
            <a:pPr marL="742950" lvl="1"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Provide </a:t>
            </a:r>
            <a:r>
              <a:rPr lang="en-US" dirty="0"/>
              <a:t>an estimated budget broken out by </a:t>
            </a:r>
            <a:r>
              <a:rPr lang="en-US" dirty="0" smtClean="0"/>
              <a:t>year.</a:t>
            </a:r>
          </a:p>
          <a:p>
            <a:pPr marL="742950" lvl="1" indent="-285750">
              <a:buFont typeface="Arial" panose="020B0604020202020204" pitchFamily="34" charset="0"/>
              <a:buChar char="•"/>
            </a:pPr>
            <a:r>
              <a:rPr lang="en-US" dirty="0" smtClean="0"/>
              <a:t>Realistic  to fund </a:t>
            </a:r>
            <a:r>
              <a:rPr lang="en-US" dirty="0" smtClean="0"/>
              <a:t>a postdoc or graduate </a:t>
            </a:r>
            <a:r>
              <a:rPr lang="en-US" dirty="0" smtClean="0"/>
              <a:t>student</a:t>
            </a:r>
            <a:endParaRPr lang="en-US" dirty="0" smtClean="0"/>
          </a:p>
          <a:p>
            <a:r>
              <a:rPr lang="en-US" dirty="0" smtClean="0"/>
              <a:t> </a:t>
            </a:r>
          </a:p>
          <a:p>
            <a:pPr marL="285750" indent="-285750">
              <a:buFont typeface="Arial" panose="020B0604020202020204" pitchFamily="34" charset="0"/>
              <a:buChar char="•"/>
            </a:pPr>
            <a:r>
              <a:rPr lang="en-US" dirty="0" smtClean="0"/>
              <a:t>Include </a:t>
            </a:r>
            <a:r>
              <a:rPr lang="en-US" dirty="0"/>
              <a:t>a one- or two-page resume of the lead investigator, which does not count towards the four-page limit described above </a:t>
            </a:r>
          </a:p>
        </p:txBody>
      </p:sp>
    </p:spTree>
    <p:extLst>
      <p:ext uri="{BB962C8B-B14F-4D97-AF65-F5344CB8AC3E}">
        <p14:creationId xmlns:p14="http://schemas.microsoft.com/office/powerpoint/2010/main" val="806449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4106</TotalTime>
  <Words>702</Words>
  <Application>Microsoft Office PowerPoint</Application>
  <PresentationFormat>On-screen Show (4:3)</PresentationFormat>
  <Paragraphs>141</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Remote Atmospheric Magnetometry Workshop</vt:lpstr>
      <vt:lpstr>Welcome and Motivation </vt:lpstr>
      <vt:lpstr>Motivation and Objectives </vt:lpstr>
      <vt:lpstr>What Atoms to Use</vt:lpstr>
      <vt:lpstr>FY14 MURI Proposal</vt:lpstr>
      <vt:lpstr>Long Range Plan</vt:lpstr>
      <vt:lpstr>Closing Thoughts</vt:lpstr>
      <vt:lpstr>Proposal Guidelines</vt:lpstr>
    </vt:vector>
  </TitlesOfParts>
  <Company>NMCI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stephen.potashnik</dc:creator>
  <cp:lastModifiedBy>Potashnik, Stephen J CIV NSWCCD West Bethesda, 7530</cp:lastModifiedBy>
  <cp:revision>180</cp:revision>
  <dcterms:created xsi:type="dcterms:W3CDTF">2013-08-28T03:51:06Z</dcterms:created>
  <dcterms:modified xsi:type="dcterms:W3CDTF">2014-06-24T18:07:35Z</dcterms:modified>
</cp:coreProperties>
</file>